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4"/>
  </p:sldMasterIdLst>
  <p:notesMasterIdLst>
    <p:notesMasterId r:id="rId38"/>
  </p:notesMasterIdLst>
  <p:sldIdLst>
    <p:sldId id="307" r:id="rId5"/>
    <p:sldId id="308" r:id="rId6"/>
    <p:sldId id="311" r:id="rId7"/>
    <p:sldId id="367" r:id="rId8"/>
    <p:sldId id="312" r:id="rId9"/>
    <p:sldId id="368" r:id="rId10"/>
    <p:sldId id="314" r:id="rId11"/>
    <p:sldId id="319" r:id="rId12"/>
    <p:sldId id="317" r:id="rId13"/>
    <p:sldId id="360" r:id="rId14"/>
    <p:sldId id="365" r:id="rId15"/>
    <p:sldId id="364" r:id="rId16"/>
    <p:sldId id="369" r:id="rId17"/>
    <p:sldId id="370" r:id="rId18"/>
    <p:sldId id="325" r:id="rId19"/>
    <p:sldId id="326" r:id="rId20"/>
    <p:sldId id="328" r:id="rId21"/>
    <p:sldId id="332" r:id="rId22"/>
    <p:sldId id="371" r:id="rId23"/>
    <p:sldId id="350" r:id="rId24"/>
    <p:sldId id="338" r:id="rId25"/>
    <p:sldId id="356" r:id="rId26"/>
    <p:sldId id="357" r:id="rId27"/>
    <p:sldId id="358" r:id="rId28"/>
    <p:sldId id="342" r:id="rId29"/>
    <p:sldId id="343" r:id="rId30"/>
    <p:sldId id="345" r:id="rId31"/>
    <p:sldId id="346" r:id="rId32"/>
    <p:sldId id="347" r:id="rId33"/>
    <p:sldId id="348" r:id="rId34"/>
    <p:sldId id="353" r:id="rId35"/>
    <p:sldId id="361" r:id="rId36"/>
    <p:sldId id="270" r:id="rId3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 st.peter" initials="gs" lastIdx="1" clrIdx="0"/>
  <p:cmAuthor id="2" name="Osborne, James R MCPO USN DCNO N1 (USA)" initials="" lastIdx="16" clrIdx="1"/>
  <p:cmAuthor id="3" name="Chukwuma, Shaqanta C SCPO USN NETPDC (USA)"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BF9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26" autoAdjust="0"/>
    <p:restoredTop sz="69082" autoAdjust="0"/>
  </p:normalViewPr>
  <p:slideViewPr>
    <p:cSldViewPr>
      <p:cViewPr varScale="1">
        <p:scale>
          <a:sx n="78" d="100"/>
          <a:sy n="78" d="100"/>
        </p:scale>
        <p:origin x="2196" y="90"/>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692"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ukwuma, Shaqanta C SCPO USN NETPDC (USA)" userId="S::shaqanta.c.chukwuma.mil@us.navy.mil::4a0e297b-a48b-4711-a81d-8df9312a65f5" providerId="AD" clId="Web-{E3E086A9-0D24-4167-BA4A-A2651BA89B2D}"/>
    <pc:docChg chg="modSld">
      <pc:chgData name="Chukwuma, Shaqanta C SCPO USN NETPDC (USA)" userId="S::shaqanta.c.chukwuma.mil@us.navy.mil::4a0e297b-a48b-4711-a81d-8df9312a65f5" providerId="AD" clId="Web-{E3E086A9-0D24-4167-BA4A-A2651BA89B2D}" dt="2023-06-22T22:29:29.207" v="13" actId="20577"/>
      <pc:docMkLst>
        <pc:docMk/>
      </pc:docMkLst>
      <pc:sldChg chg="modNotes">
        <pc:chgData name="Chukwuma, Shaqanta C SCPO USN NETPDC (USA)" userId="S::shaqanta.c.chukwuma.mil@us.navy.mil::4a0e297b-a48b-4711-a81d-8df9312a65f5" providerId="AD" clId="Web-{E3E086A9-0D24-4167-BA4A-A2651BA89B2D}" dt="2023-06-22T22:27:34.111" v="11"/>
        <pc:sldMkLst>
          <pc:docMk/>
          <pc:sldMk cId="0" sldId="343"/>
        </pc:sldMkLst>
      </pc:sldChg>
      <pc:sldChg chg="modSp">
        <pc:chgData name="Chukwuma, Shaqanta C SCPO USN NETPDC (USA)" userId="S::shaqanta.c.chukwuma.mil@us.navy.mil::4a0e297b-a48b-4711-a81d-8df9312a65f5" providerId="AD" clId="Web-{E3E086A9-0D24-4167-BA4A-A2651BA89B2D}" dt="2023-06-22T22:25:44.452" v="6" actId="20577"/>
        <pc:sldMkLst>
          <pc:docMk/>
          <pc:sldMk cId="0" sldId="360"/>
        </pc:sldMkLst>
        <pc:spChg chg="mod">
          <ac:chgData name="Chukwuma, Shaqanta C SCPO USN NETPDC (USA)" userId="S::shaqanta.c.chukwuma.mil@us.navy.mil::4a0e297b-a48b-4711-a81d-8df9312a65f5" providerId="AD" clId="Web-{E3E086A9-0D24-4167-BA4A-A2651BA89B2D}" dt="2023-06-22T22:25:44.452" v="6" actId="20577"/>
          <ac:spMkLst>
            <pc:docMk/>
            <pc:sldMk cId="0" sldId="360"/>
            <ac:spMk id="19471" creationId="{27390BC8-DB87-8868-5211-554B7A4A7E4A}"/>
          </ac:spMkLst>
        </pc:spChg>
      </pc:sldChg>
      <pc:sldChg chg="modSp">
        <pc:chgData name="Chukwuma, Shaqanta C SCPO USN NETPDC (USA)" userId="S::shaqanta.c.chukwuma.mil@us.navy.mil::4a0e297b-a48b-4711-a81d-8df9312a65f5" providerId="AD" clId="Web-{E3E086A9-0D24-4167-BA4A-A2651BA89B2D}" dt="2023-06-22T22:29:29.207" v="13" actId="20577"/>
        <pc:sldMkLst>
          <pc:docMk/>
          <pc:sldMk cId="0" sldId="361"/>
        </pc:sldMkLst>
        <pc:spChg chg="mod">
          <ac:chgData name="Chukwuma, Shaqanta C SCPO USN NETPDC (USA)" userId="S::shaqanta.c.chukwuma.mil@us.navy.mil::4a0e297b-a48b-4711-a81d-8df9312a65f5" providerId="AD" clId="Web-{E3E086A9-0D24-4167-BA4A-A2651BA89B2D}" dt="2023-06-22T22:29:29.207" v="13" actId="20577"/>
          <ac:spMkLst>
            <pc:docMk/>
            <pc:sldMk cId="0" sldId="361"/>
            <ac:spMk id="70659" creationId="{562A7CC4-9B24-97A4-6BEE-DAB87F0CEACB}"/>
          </ac:spMkLst>
        </pc:spChg>
      </pc:sldChg>
      <pc:sldChg chg="modSp">
        <pc:chgData name="Chukwuma, Shaqanta C SCPO USN NETPDC (USA)" userId="S::shaqanta.c.chukwuma.mil@us.navy.mil::4a0e297b-a48b-4711-a81d-8df9312a65f5" providerId="AD" clId="Web-{E3E086A9-0D24-4167-BA4A-A2651BA89B2D}" dt="2023-06-22T22:25:59.750" v="9" actId="20577"/>
        <pc:sldMkLst>
          <pc:docMk/>
          <pc:sldMk cId="0" sldId="362"/>
        </pc:sldMkLst>
        <pc:spChg chg="mod">
          <ac:chgData name="Chukwuma, Shaqanta C SCPO USN NETPDC (USA)" userId="S::shaqanta.c.chukwuma.mil@us.navy.mil::4a0e297b-a48b-4711-a81d-8df9312a65f5" providerId="AD" clId="Web-{E3E086A9-0D24-4167-BA4A-A2651BA89B2D}" dt="2023-06-22T22:25:59.750" v="9" actId="20577"/>
          <ac:spMkLst>
            <pc:docMk/>
            <pc:sldMk cId="0" sldId="362"/>
            <ac:spMk id="3" creationId="{DB9ADF43-4879-F865-2822-01FBFFB75E99}"/>
          </ac:spMkLst>
        </pc:spChg>
      </pc:sldChg>
    </pc:docChg>
  </pc:docChgLst>
  <pc:docChgLst>
    <pc:chgData name="Powell, Kelvin R SCPO USN COMNAVCRUITCOM MIL (USA)" userId="S::kelvin.r.powell.mil@us.navy.mil::22933322-2c17-43c2-a70b-5ab02b6482e4" providerId="AD" clId="Web-{C96AB4F1-291E-F34E-0BDA-9A8E5D69412A}"/>
    <pc:docChg chg="modSld">
      <pc:chgData name="Powell, Kelvin R SCPO USN COMNAVCRUITCOM MIL (USA)" userId="S::kelvin.r.powell.mil@us.navy.mil::22933322-2c17-43c2-a70b-5ab02b6482e4" providerId="AD" clId="Web-{C96AB4F1-291E-F34E-0BDA-9A8E5D69412A}" dt="2024-08-08T16:22:08.654" v="10" actId="20577"/>
      <pc:docMkLst>
        <pc:docMk/>
      </pc:docMkLst>
      <pc:sldChg chg="modSp">
        <pc:chgData name="Powell, Kelvin R SCPO USN COMNAVCRUITCOM MIL (USA)" userId="S::kelvin.r.powell.mil@us.navy.mil::22933322-2c17-43c2-a70b-5ab02b6482e4" providerId="AD" clId="Web-{C96AB4F1-291E-F34E-0BDA-9A8E5D69412A}" dt="2024-08-08T16:22:08.654" v="10" actId="20577"/>
        <pc:sldMkLst>
          <pc:docMk/>
          <pc:sldMk cId="0" sldId="312"/>
        </pc:sldMkLst>
        <pc:spChg chg="mod">
          <ac:chgData name="Powell, Kelvin R SCPO USN COMNAVCRUITCOM MIL (USA)" userId="S::kelvin.r.powell.mil@us.navy.mil::22933322-2c17-43c2-a70b-5ab02b6482e4" providerId="AD" clId="Web-{C96AB4F1-291E-F34E-0BDA-9A8E5D69412A}" dt="2024-08-08T16:22:08.654" v="10" actId="20577"/>
          <ac:spMkLst>
            <pc:docMk/>
            <pc:sldMk cId="0" sldId="312"/>
            <ac:spMk id="11267" creationId="{A6BAA79F-1CC2-F9A2-6C44-8E0939CA15CA}"/>
          </ac:spMkLst>
        </pc:spChg>
      </pc:sldChg>
    </pc:docChg>
  </pc:docChgLst>
  <pc:docChgLst>
    <pc:chgData name="Chukwuma, Shaqanta C SCPO USN NETPDC (USA)" userId="S::shaqanta.c.chukwuma.mil@us.navy.mil::4a0e297b-a48b-4711-a81d-8df9312a65f5" providerId="AD" clId="Web-{8BF06217-BD20-49EC-B1A0-DED91776FBC2}"/>
    <pc:docChg chg="modSld">
      <pc:chgData name="Chukwuma, Shaqanta C SCPO USN NETPDC (USA)" userId="S::shaqanta.c.chukwuma.mil@us.navy.mil::4a0e297b-a48b-4711-a81d-8df9312a65f5" providerId="AD" clId="Web-{8BF06217-BD20-49EC-B1A0-DED91776FBC2}" dt="2023-07-19T23:15:18.507" v="10" actId="1076"/>
      <pc:docMkLst>
        <pc:docMk/>
      </pc:docMkLst>
      <pc:sldChg chg="modSp">
        <pc:chgData name="Chukwuma, Shaqanta C SCPO USN NETPDC (USA)" userId="S::shaqanta.c.chukwuma.mil@us.navy.mil::4a0e297b-a48b-4711-a81d-8df9312a65f5" providerId="AD" clId="Web-{8BF06217-BD20-49EC-B1A0-DED91776FBC2}" dt="2023-07-19T23:15:18.507" v="10" actId="1076"/>
        <pc:sldMkLst>
          <pc:docMk/>
          <pc:sldMk cId="0" sldId="343"/>
        </pc:sldMkLst>
        <pc:picChg chg="mod">
          <ac:chgData name="Chukwuma, Shaqanta C SCPO USN NETPDC (USA)" userId="S::shaqanta.c.chukwuma.mil@us.navy.mil::4a0e297b-a48b-4711-a81d-8df9312a65f5" providerId="AD" clId="Web-{8BF06217-BD20-49EC-B1A0-DED91776FBC2}" dt="2023-07-19T23:15:18.507" v="10" actId="1076"/>
          <ac:picMkLst>
            <pc:docMk/>
            <pc:sldMk cId="0" sldId="343"/>
            <ac:picMk id="58370" creationId="{40B9CB4B-AFCA-4800-4036-0F98152BC83E}"/>
          </ac:picMkLst>
        </pc:picChg>
      </pc:sldChg>
      <pc:sldChg chg="modSp delCm">
        <pc:chgData name="Chukwuma, Shaqanta C SCPO USN NETPDC (USA)" userId="S::shaqanta.c.chukwuma.mil@us.navy.mil::4a0e297b-a48b-4711-a81d-8df9312a65f5" providerId="AD" clId="Web-{8BF06217-BD20-49EC-B1A0-DED91776FBC2}" dt="2023-07-19T23:15:02.240" v="8" actId="1076"/>
        <pc:sldMkLst>
          <pc:docMk/>
          <pc:sldMk cId="0" sldId="346"/>
        </pc:sldMkLst>
        <pc:picChg chg="mod">
          <ac:chgData name="Chukwuma, Shaqanta C SCPO USN NETPDC (USA)" userId="S::shaqanta.c.chukwuma.mil@us.navy.mil::4a0e297b-a48b-4711-a81d-8df9312a65f5" providerId="AD" clId="Web-{8BF06217-BD20-49EC-B1A0-DED91776FBC2}" dt="2023-07-19T23:15:02.240" v="8" actId="1076"/>
          <ac:picMkLst>
            <pc:docMk/>
            <pc:sldMk cId="0" sldId="346"/>
            <ac:picMk id="62466" creationId="{AFF90851-EB91-2EBB-A1ED-AD7A10A04DAB}"/>
          </ac:picMkLst>
        </pc:picChg>
      </pc:sldChg>
      <pc:sldChg chg="modSp">
        <pc:chgData name="Chukwuma, Shaqanta C SCPO USN NETPDC (USA)" userId="S::shaqanta.c.chukwuma.mil@us.navy.mil::4a0e297b-a48b-4711-a81d-8df9312a65f5" providerId="AD" clId="Web-{8BF06217-BD20-49EC-B1A0-DED91776FBC2}" dt="2023-07-19T23:14:29.426" v="5" actId="1076"/>
        <pc:sldMkLst>
          <pc:docMk/>
          <pc:sldMk cId="0" sldId="347"/>
        </pc:sldMkLst>
        <pc:picChg chg="mod">
          <ac:chgData name="Chukwuma, Shaqanta C SCPO USN NETPDC (USA)" userId="S::shaqanta.c.chukwuma.mil@us.navy.mil::4a0e297b-a48b-4711-a81d-8df9312a65f5" providerId="AD" clId="Web-{8BF06217-BD20-49EC-B1A0-DED91776FBC2}" dt="2023-07-19T23:14:29.426" v="5" actId="1076"/>
          <ac:picMkLst>
            <pc:docMk/>
            <pc:sldMk cId="0" sldId="347"/>
            <ac:picMk id="64514" creationId="{1E8289A5-5465-3BB9-2D1E-814B58438E6B}"/>
          </ac:picMkLst>
        </pc:picChg>
      </pc:sldChg>
      <pc:sldChg chg="modSp">
        <pc:chgData name="Chukwuma, Shaqanta C SCPO USN NETPDC (USA)" userId="S::shaqanta.c.chukwuma.mil@us.navy.mil::4a0e297b-a48b-4711-a81d-8df9312a65f5" providerId="AD" clId="Web-{8BF06217-BD20-49EC-B1A0-DED91776FBC2}" dt="2023-07-19T23:14:10.925" v="2" actId="1076"/>
        <pc:sldMkLst>
          <pc:docMk/>
          <pc:sldMk cId="0" sldId="348"/>
        </pc:sldMkLst>
        <pc:picChg chg="mod">
          <ac:chgData name="Chukwuma, Shaqanta C SCPO USN NETPDC (USA)" userId="S::shaqanta.c.chukwuma.mil@us.navy.mil::4a0e297b-a48b-4711-a81d-8df9312a65f5" providerId="AD" clId="Web-{8BF06217-BD20-49EC-B1A0-DED91776FBC2}" dt="2023-07-19T23:14:10.925" v="2" actId="1076"/>
          <ac:picMkLst>
            <pc:docMk/>
            <pc:sldMk cId="0" sldId="348"/>
            <ac:picMk id="66562" creationId="{F7DF6E71-A702-6DEA-51C8-010ECA468567}"/>
          </ac:picMkLst>
        </pc:picChg>
      </pc:sldChg>
    </pc:docChg>
  </pc:docChgLst>
  <pc:docChgLst>
    <pc:chgData name="Chukwuma, Shaqanta C SCPO USN NETPDC (USA)" userId="S::shaqanta.c.chukwuma.mil@us.navy.mil::4a0e297b-a48b-4711-a81d-8df9312a65f5" providerId="AD" clId="Web-{4EAB7C1F-9EA8-43DA-B069-9DF8B2AA2535}"/>
    <pc:docChg chg="modSld">
      <pc:chgData name="Chukwuma, Shaqanta C SCPO USN NETPDC (USA)" userId="S::shaqanta.c.chukwuma.mil@us.navy.mil::4a0e297b-a48b-4711-a81d-8df9312a65f5" providerId="AD" clId="Web-{4EAB7C1F-9EA8-43DA-B069-9DF8B2AA2535}" dt="2023-08-15T21:34:25.243" v="57"/>
      <pc:docMkLst>
        <pc:docMk/>
      </pc:docMkLst>
      <pc:sldChg chg="modNotes">
        <pc:chgData name="Chukwuma, Shaqanta C SCPO USN NETPDC (USA)" userId="S::shaqanta.c.chukwuma.mil@us.navy.mil::4a0e297b-a48b-4711-a81d-8df9312a65f5" providerId="AD" clId="Web-{4EAB7C1F-9EA8-43DA-B069-9DF8B2AA2535}" dt="2023-08-15T21:31:04.536" v="1"/>
        <pc:sldMkLst>
          <pc:docMk/>
          <pc:sldMk cId="0" sldId="308"/>
        </pc:sldMkLst>
      </pc:sldChg>
      <pc:sldChg chg="modNotes">
        <pc:chgData name="Chukwuma, Shaqanta C SCPO USN NETPDC (USA)" userId="S::shaqanta.c.chukwuma.mil@us.navy.mil::4a0e297b-a48b-4711-a81d-8df9312a65f5" providerId="AD" clId="Web-{4EAB7C1F-9EA8-43DA-B069-9DF8B2AA2535}" dt="2023-08-15T21:31:08.926" v="3"/>
        <pc:sldMkLst>
          <pc:docMk/>
          <pc:sldMk cId="0" sldId="311"/>
        </pc:sldMkLst>
      </pc:sldChg>
      <pc:sldChg chg="modNotes">
        <pc:chgData name="Chukwuma, Shaqanta C SCPO USN NETPDC (USA)" userId="S::shaqanta.c.chukwuma.mil@us.navy.mil::4a0e297b-a48b-4711-a81d-8df9312a65f5" providerId="AD" clId="Web-{4EAB7C1F-9EA8-43DA-B069-9DF8B2AA2535}" dt="2023-08-15T21:31:51.927" v="13"/>
        <pc:sldMkLst>
          <pc:docMk/>
          <pc:sldMk cId="0" sldId="326"/>
        </pc:sldMkLst>
      </pc:sldChg>
      <pc:sldChg chg="modNotes">
        <pc:chgData name="Chukwuma, Shaqanta C SCPO USN NETPDC (USA)" userId="S::shaqanta.c.chukwuma.mil@us.navy.mil::4a0e297b-a48b-4711-a81d-8df9312a65f5" providerId="AD" clId="Web-{4EAB7C1F-9EA8-43DA-B069-9DF8B2AA2535}" dt="2023-08-15T21:31:56.630" v="15"/>
        <pc:sldMkLst>
          <pc:docMk/>
          <pc:sldMk cId="0" sldId="328"/>
        </pc:sldMkLst>
      </pc:sldChg>
      <pc:sldChg chg="modNotes">
        <pc:chgData name="Chukwuma, Shaqanta C SCPO USN NETPDC (USA)" userId="S::shaqanta.c.chukwuma.mil@us.navy.mil::4a0e297b-a48b-4711-a81d-8df9312a65f5" providerId="AD" clId="Web-{4EAB7C1F-9EA8-43DA-B069-9DF8B2AA2535}" dt="2023-08-15T21:32:01.177" v="17"/>
        <pc:sldMkLst>
          <pc:docMk/>
          <pc:sldMk cId="0" sldId="332"/>
        </pc:sldMkLst>
      </pc:sldChg>
      <pc:sldChg chg="modNotes">
        <pc:chgData name="Chukwuma, Shaqanta C SCPO USN NETPDC (USA)" userId="S::shaqanta.c.chukwuma.mil@us.navy.mil::4a0e297b-a48b-4711-a81d-8df9312a65f5" providerId="AD" clId="Web-{4EAB7C1F-9EA8-43DA-B069-9DF8B2AA2535}" dt="2023-08-15T21:32:27.225" v="22"/>
        <pc:sldMkLst>
          <pc:docMk/>
          <pc:sldMk cId="0" sldId="346"/>
        </pc:sldMkLst>
      </pc:sldChg>
      <pc:sldChg chg="modNotes">
        <pc:chgData name="Chukwuma, Shaqanta C SCPO USN NETPDC (USA)" userId="S::shaqanta.c.chukwuma.mil@us.navy.mil::4a0e297b-a48b-4711-a81d-8df9312a65f5" providerId="AD" clId="Web-{4EAB7C1F-9EA8-43DA-B069-9DF8B2AA2535}" dt="2023-08-15T21:32:43.350" v="26"/>
        <pc:sldMkLst>
          <pc:docMk/>
          <pc:sldMk cId="0" sldId="347"/>
        </pc:sldMkLst>
      </pc:sldChg>
      <pc:sldChg chg="modNotes">
        <pc:chgData name="Chukwuma, Shaqanta C SCPO USN NETPDC (USA)" userId="S::shaqanta.c.chukwuma.mil@us.navy.mil::4a0e297b-a48b-4711-a81d-8df9312a65f5" providerId="AD" clId="Web-{4EAB7C1F-9EA8-43DA-B069-9DF8B2AA2535}" dt="2023-08-15T21:34:21.227" v="56"/>
        <pc:sldMkLst>
          <pc:docMk/>
          <pc:sldMk cId="0" sldId="348"/>
        </pc:sldMkLst>
      </pc:sldChg>
      <pc:sldChg chg="modNotes">
        <pc:chgData name="Chukwuma, Shaqanta C SCPO USN NETPDC (USA)" userId="S::shaqanta.c.chukwuma.mil@us.navy.mil::4a0e297b-a48b-4711-a81d-8df9312a65f5" providerId="AD" clId="Web-{4EAB7C1F-9EA8-43DA-B069-9DF8B2AA2535}" dt="2023-08-15T21:34:25.243" v="57"/>
        <pc:sldMkLst>
          <pc:docMk/>
          <pc:sldMk cId="0" sldId="353"/>
        </pc:sldMkLst>
      </pc:sldChg>
      <pc:sldChg chg="modNotes">
        <pc:chgData name="Chukwuma, Shaqanta C SCPO USN NETPDC (USA)" userId="S::shaqanta.c.chukwuma.mil@us.navy.mil::4a0e297b-a48b-4711-a81d-8df9312a65f5" providerId="AD" clId="Web-{4EAB7C1F-9EA8-43DA-B069-9DF8B2AA2535}" dt="2023-08-15T21:32:14.459" v="19"/>
        <pc:sldMkLst>
          <pc:docMk/>
          <pc:sldMk cId="0" sldId="358"/>
        </pc:sldMkLst>
      </pc:sldChg>
      <pc:sldChg chg="modNotes">
        <pc:chgData name="Chukwuma, Shaqanta C SCPO USN NETPDC (USA)" userId="S::shaqanta.c.chukwuma.mil@us.navy.mil::4a0e297b-a48b-4711-a81d-8df9312a65f5" providerId="AD" clId="Web-{4EAB7C1F-9EA8-43DA-B069-9DF8B2AA2535}" dt="2023-08-15T21:31:32.208" v="7"/>
        <pc:sldMkLst>
          <pc:docMk/>
          <pc:sldMk cId="0" sldId="366"/>
        </pc:sldMkLst>
      </pc:sldChg>
      <pc:sldChg chg="modNotes">
        <pc:chgData name="Chukwuma, Shaqanta C SCPO USN NETPDC (USA)" userId="S::shaqanta.c.chukwuma.mil@us.navy.mil::4a0e297b-a48b-4711-a81d-8df9312a65f5" providerId="AD" clId="Web-{4EAB7C1F-9EA8-43DA-B069-9DF8B2AA2535}" dt="2023-08-15T21:31:12.270" v="5"/>
        <pc:sldMkLst>
          <pc:docMk/>
          <pc:sldMk cId="0" sldId="367"/>
        </pc:sldMkLst>
      </pc:sldChg>
      <pc:sldChg chg="modNotes">
        <pc:chgData name="Chukwuma, Shaqanta C SCPO USN NETPDC (USA)" userId="S::shaqanta.c.chukwuma.mil@us.navy.mil::4a0e297b-a48b-4711-a81d-8df9312a65f5" providerId="AD" clId="Web-{4EAB7C1F-9EA8-43DA-B069-9DF8B2AA2535}" dt="2023-08-15T21:31:39.396" v="9"/>
        <pc:sldMkLst>
          <pc:docMk/>
          <pc:sldMk cId="0" sldId="369"/>
        </pc:sldMkLst>
      </pc:sldChg>
      <pc:sldChg chg="modNotes">
        <pc:chgData name="Chukwuma, Shaqanta C SCPO USN NETPDC (USA)" userId="S::shaqanta.c.chukwuma.mil@us.navy.mil::4a0e297b-a48b-4711-a81d-8df9312a65f5" providerId="AD" clId="Web-{4EAB7C1F-9EA8-43DA-B069-9DF8B2AA2535}" dt="2023-08-15T21:31:45.411" v="11"/>
        <pc:sldMkLst>
          <pc:docMk/>
          <pc:sldMk cId="0" sldId="370"/>
        </pc:sldMkLst>
      </pc:sldChg>
    </pc:docChg>
  </pc:docChgLst>
  <pc:docChgLst>
    <pc:chgData name="Osborne, James R MCPO USN DCNO N1 (USA)" userId="S::james.r.osborne.mil@us.navy.mil::db38b5b9-a24d-48a5-8eba-4cddad04ac17" providerId="AD" clId="Web-{286E40F4-0C2D-4160-8D3B-DCAF30E56E57}"/>
    <pc:docChg chg="modSld">
      <pc:chgData name="Osborne, James R MCPO USN DCNO N1 (USA)" userId="S::james.r.osborne.mil@us.navy.mil::db38b5b9-a24d-48a5-8eba-4cddad04ac17" providerId="AD" clId="Web-{286E40F4-0C2D-4160-8D3B-DCAF30E56E57}" dt="2024-08-15T21:43:01.833" v="3" actId="20577"/>
      <pc:docMkLst>
        <pc:docMk/>
      </pc:docMkLst>
      <pc:sldChg chg="modSp">
        <pc:chgData name="Osborne, James R MCPO USN DCNO N1 (USA)" userId="S::james.r.osborne.mil@us.navy.mil::db38b5b9-a24d-48a5-8eba-4cddad04ac17" providerId="AD" clId="Web-{286E40F4-0C2D-4160-8D3B-DCAF30E56E57}" dt="2024-08-15T21:42:54.192" v="2" actId="20577"/>
        <pc:sldMkLst>
          <pc:docMk/>
          <pc:sldMk cId="0" sldId="317"/>
        </pc:sldMkLst>
        <pc:spChg chg="mod">
          <ac:chgData name="Osborne, James R MCPO USN DCNO N1 (USA)" userId="S::james.r.osborne.mil@us.navy.mil::db38b5b9-a24d-48a5-8eba-4cddad04ac17" providerId="AD" clId="Web-{286E40F4-0C2D-4160-8D3B-DCAF30E56E57}" dt="2024-08-15T21:42:54.192" v="2" actId="20577"/>
          <ac:spMkLst>
            <pc:docMk/>
            <pc:sldMk cId="0" sldId="317"/>
            <ac:spMk id="15363" creationId="{2DC14608-4F70-41AF-BDC7-D183E011D05E}"/>
          </ac:spMkLst>
        </pc:spChg>
      </pc:sldChg>
      <pc:sldChg chg="modSp">
        <pc:chgData name="Osborne, James R MCPO USN DCNO N1 (USA)" userId="S::james.r.osborne.mil@us.navy.mil::db38b5b9-a24d-48a5-8eba-4cddad04ac17" providerId="AD" clId="Web-{286E40F4-0C2D-4160-8D3B-DCAF30E56E57}" dt="2024-08-15T21:43:01.833" v="3" actId="20577"/>
        <pc:sldMkLst>
          <pc:docMk/>
          <pc:sldMk cId="0" sldId="360"/>
        </pc:sldMkLst>
        <pc:spChg chg="mod">
          <ac:chgData name="Osborne, James R MCPO USN DCNO N1 (USA)" userId="S::james.r.osborne.mil@us.navy.mil::db38b5b9-a24d-48a5-8eba-4cddad04ac17" providerId="AD" clId="Web-{286E40F4-0C2D-4160-8D3B-DCAF30E56E57}" dt="2024-08-15T21:43:01.833" v="3" actId="20577"/>
          <ac:spMkLst>
            <pc:docMk/>
            <pc:sldMk cId="0" sldId="360"/>
            <ac:spMk id="19475" creationId="{4431BF5E-670D-D2D3-724E-650A8D0377E6}"/>
          </ac:spMkLst>
        </pc:spChg>
      </pc:sldChg>
    </pc:docChg>
  </pc:docChgLst>
  <pc:docChgLst>
    <pc:chgData name="Chukwuma, Shaqanta C SCPO USN NETPDC (USA)" userId="S::shaqanta.c.chukwuma.mil@us.navy.mil::4a0e297b-a48b-4711-a81d-8df9312a65f5" providerId="AD" clId="Web-{C7C91EB3-F0C4-4D90-BBF0-F2262417F76F}"/>
    <pc:docChg chg="modSld">
      <pc:chgData name="Chukwuma, Shaqanta C SCPO USN NETPDC (USA)" userId="S::shaqanta.c.chukwuma.mil@us.navy.mil::4a0e297b-a48b-4711-a81d-8df9312a65f5" providerId="AD" clId="Web-{C7C91EB3-F0C4-4D90-BBF0-F2262417F76F}" dt="2023-08-15T23:48:49.282" v="891"/>
      <pc:docMkLst>
        <pc:docMk/>
      </pc:docMkLst>
      <pc:sldChg chg="modNotes">
        <pc:chgData name="Chukwuma, Shaqanta C SCPO USN NETPDC (USA)" userId="S::shaqanta.c.chukwuma.mil@us.navy.mil::4a0e297b-a48b-4711-a81d-8df9312a65f5" providerId="AD" clId="Web-{C7C91EB3-F0C4-4D90-BBF0-F2262417F76F}" dt="2023-08-15T23:36:16.257" v="532"/>
        <pc:sldMkLst>
          <pc:docMk/>
          <pc:sldMk cId="0" sldId="338"/>
        </pc:sldMkLst>
      </pc:sldChg>
      <pc:sldChg chg="modNotes">
        <pc:chgData name="Chukwuma, Shaqanta C SCPO USN NETPDC (USA)" userId="S::shaqanta.c.chukwuma.mil@us.navy.mil::4a0e297b-a48b-4711-a81d-8df9312a65f5" providerId="AD" clId="Web-{C7C91EB3-F0C4-4D90-BBF0-F2262417F76F}" dt="2023-08-15T23:44:04.814" v="755"/>
        <pc:sldMkLst>
          <pc:docMk/>
          <pc:sldMk cId="0" sldId="342"/>
        </pc:sldMkLst>
      </pc:sldChg>
      <pc:sldChg chg="modNotes">
        <pc:chgData name="Chukwuma, Shaqanta C SCPO USN NETPDC (USA)" userId="S::shaqanta.c.chukwuma.mil@us.navy.mil::4a0e297b-a48b-4711-a81d-8df9312a65f5" providerId="AD" clId="Web-{C7C91EB3-F0C4-4D90-BBF0-F2262417F76F}" dt="2023-08-15T23:34:27.720" v="519"/>
        <pc:sldMkLst>
          <pc:docMk/>
          <pc:sldMk cId="0" sldId="343"/>
        </pc:sldMkLst>
      </pc:sldChg>
      <pc:sldChg chg="modNotes">
        <pc:chgData name="Chukwuma, Shaqanta C SCPO USN NETPDC (USA)" userId="S::shaqanta.c.chukwuma.mil@us.navy.mil::4a0e297b-a48b-4711-a81d-8df9312a65f5" providerId="AD" clId="Web-{C7C91EB3-F0C4-4D90-BBF0-F2262417F76F}" dt="2023-08-15T23:44:44.784" v="762"/>
        <pc:sldMkLst>
          <pc:docMk/>
          <pc:sldMk cId="0" sldId="345"/>
        </pc:sldMkLst>
      </pc:sldChg>
      <pc:sldChg chg="modNotes">
        <pc:chgData name="Chukwuma, Shaqanta C SCPO USN NETPDC (USA)" userId="S::shaqanta.c.chukwuma.mil@us.navy.mil::4a0e297b-a48b-4711-a81d-8df9312a65f5" providerId="AD" clId="Web-{C7C91EB3-F0C4-4D90-BBF0-F2262417F76F}" dt="2023-08-15T23:45:13.630" v="765"/>
        <pc:sldMkLst>
          <pc:docMk/>
          <pc:sldMk cId="0" sldId="346"/>
        </pc:sldMkLst>
      </pc:sldChg>
      <pc:sldChg chg="modNotes">
        <pc:chgData name="Chukwuma, Shaqanta C SCPO USN NETPDC (USA)" userId="S::shaqanta.c.chukwuma.mil@us.navy.mil::4a0e297b-a48b-4711-a81d-8df9312a65f5" providerId="AD" clId="Web-{C7C91EB3-F0C4-4D90-BBF0-F2262417F76F}" dt="2023-08-15T23:48:10.530" v="887"/>
        <pc:sldMkLst>
          <pc:docMk/>
          <pc:sldMk cId="0" sldId="347"/>
        </pc:sldMkLst>
      </pc:sldChg>
      <pc:sldChg chg="modNotes">
        <pc:chgData name="Chukwuma, Shaqanta C SCPO USN NETPDC (USA)" userId="S::shaqanta.c.chukwuma.mil@us.navy.mil::4a0e297b-a48b-4711-a81d-8df9312a65f5" providerId="AD" clId="Web-{C7C91EB3-F0C4-4D90-BBF0-F2262417F76F}" dt="2023-08-15T23:48:49.282" v="891"/>
        <pc:sldMkLst>
          <pc:docMk/>
          <pc:sldMk cId="0" sldId="348"/>
        </pc:sldMkLst>
      </pc:sldChg>
      <pc:sldChg chg="modNotes">
        <pc:chgData name="Chukwuma, Shaqanta C SCPO USN NETPDC (USA)" userId="S::shaqanta.c.chukwuma.mil@us.navy.mil::4a0e297b-a48b-4711-a81d-8df9312a65f5" providerId="AD" clId="Web-{C7C91EB3-F0C4-4D90-BBF0-F2262417F76F}" dt="2023-08-15T23:41:44.275" v="689"/>
        <pc:sldMkLst>
          <pc:docMk/>
          <pc:sldMk cId="0" sldId="357"/>
        </pc:sldMkLst>
      </pc:sldChg>
      <pc:sldChg chg="modNotes">
        <pc:chgData name="Chukwuma, Shaqanta C SCPO USN NETPDC (USA)" userId="S::shaqanta.c.chukwuma.mil@us.navy.mil::4a0e297b-a48b-4711-a81d-8df9312a65f5" providerId="AD" clId="Web-{C7C91EB3-F0C4-4D90-BBF0-F2262417F76F}" dt="2023-08-15T23:42:57.763" v="722"/>
        <pc:sldMkLst>
          <pc:docMk/>
          <pc:sldMk cId="0"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42A882-F0D6-17EC-C82D-18F18CAC9B0E}"/>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dirty="0">
                <a:latin typeface="Tahoma" charset="0"/>
              </a:defRPr>
            </a:lvl1pPr>
          </a:lstStyle>
          <a:p>
            <a:pPr>
              <a:defRPr/>
            </a:pPr>
            <a:endParaRPr lang="en-US"/>
          </a:p>
        </p:txBody>
      </p:sp>
      <p:sp>
        <p:nvSpPr>
          <p:cNvPr id="3" name="Date Placeholder 2">
            <a:extLst>
              <a:ext uri="{FF2B5EF4-FFF2-40B4-BE49-F238E27FC236}">
                <a16:creationId xmlns:a16="http://schemas.microsoft.com/office/drawing/2014/main" id="{301345DC-CA2B-6817-3080-E7B0AE778384}"/>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Tahoma" charset="0"/>
              </a:defRPr>
            </a:lvl1pPr>
          </a:lstStyle>
          <a:p>
            <a:pPr>
              <a:defRPr/>
            </a:pPr>
            <a:fld id="{695F6410-26D7-4C34-9E21-E36005946E2B}" type="datetimeFigureOut">
              <a:rPr lang="en-US"/>
              <a:pPr>
                <a:defRPr/>
              </a:pPr>
              <a:t>8/27/2024</a:t>
            </a:fld>
            <a:endParaRPr lang="en-US" dirty="0"/>
          </a:p>
        </p:txBody>
      </p:sp>
      <p:sp>
        <p:nvSpPr>
          <p:cNvPr id="4" name="Slide Image Placeholder 3">
            <a:extLst>
              <a:ext uri="{FF2B5EF4-FFF2-40B4-BE49-F238E27FC236}">
                <a16:creationId xmlns:a16="http://schemas.microsoft.com/office/drawing/2014/main" id="{5FBBBCE2-A4DC-7102-D29E-7B8DCDC69265}"/>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B95A208F-5B41-AA0C-B2EE-238E9E28ED35}"/>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D7E2BCB2-BF0F-7B55-2A8C-916E4E5622AB}"/>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dirty="0">
                <a:latin typeface="Tahoma" charset="0"/>
              </a:defRPr>
            </a:lvl1pPr>
          </a:lstStyle>
          <a:p>
            <a:pPr>
              <a:defRPr/>
            </a:pPr>
            <a:endParaRPr lang="en-US"/>
          </a:p>
        </p:txBody>
      </p:sp>
      <p:sp>
        <p:nvSpPr>
          <p:cNvPr id="7" name="Slide Number Placeholder 6">
            <a:extLst>
              <a:ext uri="{FF2B5EF4-FFF2-40B4-BE49-F238E27FC236}">
                <a16:creationId xmlns:a16="http://schemas.microsoft.com/office/drawing/2014/main" id="{DE05DBEC-E208-A540-BD4F-A7CCDAF0BFD3}"/>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0A9194E8-AB78-42F8-A747-C17D0FFAEEF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eaLnBrk="0" fontAlgn="base" hangingPunct="0">
      <a:spcBef>
        <a:spcPct val="30000"/>
      </a:spcBef>
      <a:spcAft>
        <a:spcPct val="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rtl="0" eaLnBrk="0" fontAlgn="base" hangingPunct="0">
      <a:spcBef>
        <a:spcPct val="30000"/>
      </a:spcBef>
      <a:spcAft>
        <a:spcPct val="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rtl="0" eaLnBrk="0" fontAlgn="base" hangingPunct="0">
      <a:spcBef>
        <a:spcPct val="30000"/>
      </a:spcBef>
      <a:spcAft>
        <a:spcPct val="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rtl="0" eaLnBrk="0" fontAlgn="base" hangingPunct="0">
      <a:spcBef>
        <a:spcPct val="30000"/>
      </a:spcBef>
      <a:spcAft>
        <a:spcPct val="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90DB2F7-B79A-43C4-4E52-00338117E9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B7A85E5-EB67-0AA0-22D3-BEF3311689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a:extLst>
              <a:ext uri="{FF2B5EF4-FFF2-40B4-BE49-F238E27FC236}">
                <a16:creationId xmlns:a16="http://schemas.microsoft.com/office/drawing/2014/main" id="{F778B053-A713-5AFA-E9B8-66AAB746F7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cs typeface="Tahoma" panose="020B0604030504040204" pitchFamily="34" charset="0"/>
              </a:defRPr>
            </a:lvl1pPr>
            <a:lvl2pPr marL="755650" indent="-290513">
              <a:spcBef>
                <a:spcPct val="30000"/>
              </a:spcBef>
              <a:defRPr sz="1200">
                <a:solidFill>
                  <a:schemeClr val="tx1"/>
                </a:solidFill>
                <a:latin typeface="Tahoma" panose="020B0604030504040204" pitchFamily="34" charset="0"/>
                <a:cs typeface="Tahoma" panose="020B0604030504040204" pitchFamily="34" charset="0"/>
              </a:defRPr>
            </a:lvl2pPr>
            <a:lvl3pPr marL="1163638" indent="-231775">
              <a:spcBef>
                <a:spcPct val="30000"/>
              </a:spcBef>
              <a:defRPr sz="1200">
                <a:solidFill>
                  <a:schemeClr val="tx1"/>
                </a:solidFill>
                <a:latin typeface="Tahoma" panose="020B0604030504040204" pitchFamily="34" charset="0"/>
                <a:cs typeface="Tahoma" panose="020B0604030504040204" pitchFamily="34" charset="0"/>
              </a:defRPr>
            </a:lvl3pPr>
            <a:lvl4pPr marL="1630363" indent="-231775">
              <a:spcBef>
                <a:spcPct val="30000"/>
              </a:spcBef>
              <a:defRPr sz="1200">
                <a:solidFill>
                  <a:schemeClr val="tx1"/>
                </a:solidFill>
                <a:latin typeface="Tahoma" panose="020B0604030504040204" pitchFamily="34" charset="0"/>
                <a:cs typeface="Tahoma" panose="020B0604030504040204" pitchFamily="34" charset="0"/>
              </a:defRPr>
            </a:lvl4pPr>
            <a:lvl5pPr marL="2095500" indent="-231775">
              <a:spcBef>
                <a:spcPct val="30000"/>
              </a:spcBef>
              <a:defRPr sz="1200">
                <a:solidFill>
                  <a:schemeClr val="tx1"/>
                </a:solidFill>
                <a:latin typeface="Tahoma" panose="020B0604030504040204" pitchFamily="34" charset="0"/>
                <a:cs typeface="Tahoma" panose="020B0604030504040204" pitchFamily="34" charset="0"/>
              </a:defRPr>
            </a:lvl5pPr>
            <a:lvl6pPr marL="25527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6pPr>
            <a:lvl7pPr marL="30099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7pPr>
            <a:lvl8pPr marL="34671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8pPr>
            <a:lvl9pPr marL="39243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9pPr>
          </a:lstStyle>
          <a:p>
            <a:pPr>
              <a:spcBef>
                <a:spcPct val="0"/>
              </a:spcBef>
            </a:pPr>
            <a:fld id="{D75F8DEB-FB38-4887-B2F2-E9879FA33480}" type="slidenum">
              <a:rPr lang="en-US" altLang="en-US">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C0CE305-732F-FD3B-0709-4CB2CA8DF1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680DEC-75D3-9470-0EAF-E9FB93EE5E78}"/>
              </a:ext>
            </a:extLst>
          </p:cNvPr>
          <p:cNvSpPr>
            <a:spLocks noGrp="1"/>
          </p:cNvSpPr>
          <p:nvPr>
            <p:ph type="body" idx="1"/>
          </p:nvPr>
        </p:nvSpPr>
        <p:spPr/>
        <p:txBody>
          <a:bodyPr/>
          <a:lstStyle/>
          <a:p>
            <a:pPr>
              <a:defRPr/>
            </a:pPr>
            <a:r>
              <a:rPr lang="en-US" altLang="en-US" b="1" dirty="0">
                <a:solidFill>
                  <a:srgbClr val="212529"/>
                </a:solidFill>
              </a:rPr>
              <a:t>FACILITATOR GUIDE:</a:t>
            </a:r>
          </a:p>
          <a:p>
            <a:pPr>
              <a:defRPr/>
            </a:pPr>
            <a:r>
              <a:rPr lang="en-US" altLang="en-US" b="1" dirty="0">
                <a:solidFill>
                  <a:srgbClr val="212529"/>
                </a:solidFill>
              </a:rPr>
              <a:t>Ensure to review current NAVADMINS/MPM for current HYT dates</a:t>
            </a:r>
          </a:p>
          <a:p>
            <a:pPr marL="171450" indent="-171450">
              <a:buFontTx/>
              <a:buChar char="-"/>
              <a:defRPr/>
            </a:pPr>
            <a:r>
              <a:rPr lang="en-US" dirty="0"/>
              <a:t>Fleet Reserve</a:t>
            </a:r>
          </a:p>
          <a:p>
            <a:pPr marL="628650" lvl="1" indent="-171450">
              <a:buFontTx/>
              <a:buChar char="-"/>
              <a:defRPr/>
            </a:pPr>
            <a:r>
              <a:rPr lang="en-US" dirty="0"/>
              <a:t>E6 can submit for 20 years with current HYT out to 22 years</a:t>
            </a:r>
          </a:p>
          <a:p>
            <a:pPr marL="628650" lvl="1" indent="-171450">
              <a:buFontTx/>
              <a:buChar char="-"/>
              <a:defRPr/>
            </a:pPr>
            <a:r>
              <a:rPr lang="en-US" dirty="0"/>
              <a:t>E7 can submit for 20 years with current HYT out to 24 years</a:t>
            </a:r>
          </a:p>
          <a:p>
            <a:pPr marL="628650" lvl="1" indent="-171450">
              <a:buFontTx/>
              <a:buChar char="-"/>
              <a:defRPr/>
            </a:pPr>
            <a:r>
              <a:rPr lang="en-US" dirty="0"/>
              <a:t>E8 can submit for 20 years with current HYT out to 26 years</a:t>
            </a:r>
          </a:p>
          <a:p>
            <a:pPr marL="628650" lvl="1" indent="-171450">
              <a:buFontTx/>
              <a:buChar char="-"/>
              <a:defRPr/>
            </a:pPr>
            <a:r>
              <a:rPr lang="en-US" dirty="0"/>
              <a:t>E9 can submit for 20 years with current HYT out to 30+ years based on Master Chief or CMC position in the fleet. If over 30 years then apply for Retirement not Fleet Reserve.</a:t>
            </a:r>
          </a:p>
          <a:p>
            <a:pPr marL="628650" lvl="1" indent="-171450">
              <a:buFontTx/>
              <a:buChar char="-"/>
              <a:defRPr/>
            </a:pPr>
            <a:endParaRPr lang="en-US" dirty="0"/>
          </a:p>
        </p:txBody>
      </p:sp>
      <p:sp>
        <p:nvSpPr>
          <p:cNvPr id="22532" name="Slide Number Placeholder 3">
            <a:extLst>
              <a:ext uri="{FF2B5EF4-FFF2-40B4-BE49-F238E27FC236}">
                <a16:creationId xmlns:a16="http://schemas.microsoft.com/office/drawing/2014/main" id="{A60E6CF1-BF04-FD89-4EA5-3DE3C3570A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5891980-16AF-4BDD-8E19-CDC74AAEACFB}"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4B6E620-9BE6-64A5-47DA-4CAB9B483C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EFE4182-BF92-6B7A-E2C4-4E361BFF4D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ANSWERS:</a:t>
            </a:r>
          </a:p>
          <a:p>
            <a:pPr>
              <a:buFontTx/>
              <a:buAutoNum type="arabicPeriod"/>
            </a:pPr>
            <a:r>
              <a:rPr lang="en-US" altLang="en-US"/>
              <a:t> 365 days or more prior to release date from active duty</a:t>
            </a:r>
          </a:p>
          <a:p>
            <a:pPr>
              <a:buFontTx/>
              <a:buAutoNum type="arabicPeriod"/>
            </a:pPr>
            <a:r>
              <a:rPr lang="en-US" altLang="en-US"/>
              <a:t> 6-18 months out (E-6); 6-24 months out (E-7 through E-9)</a:t>
            </a:r>
          </a:p>
          <a:p>
            <a:pPr>
              <a:buFontTx/>
              <a:buAutoNum type="arabicPeriod"/>
            </a:pPr>
            <a:r>
              <a:rPr lang="en-US" altLang="en-US"/>
              <a:t> Initial counseling, Pre-separation counseling, TAP DOL workshop, Capstone</a:t>
            </a:r>
          </a:p>
          <a:p>
            <a:pPr>
              <a:buFontTx/>
              <a:buAutoNum type="arabicPeriod"/>
            </a:pPr>
            <a:r>
              <a:rPr lang="en-US" altLang="en-US"/>
              <a:t> NSIPS R&amp;S</a:t>
            </a:r>
          </a:p>
          <a:p>
            <a:pPr>
              <a:buFontTx/>
              <a:buAutoNum type="arabicPeriod"/>
            </a:pPr>
            <a:r>
              <a:rPr lang="en-US" altLang="en-US"/>
              <a:t>Fleet Reserves is end of month and Retirement is on the first of the following month for Master Chiefs at 30+ and Officers</a:t>
            </a:r>
          </a:p>
          <a:p>
            <a:endParaRPr lang="en-US" altLang="en-US"/>
          </a:p>
        </p:txBody>
      </p:sp>
      <p:sp>
        <p:nvSpPr>
          <p:cNvPr id="28676" name="Slide Number Placeholder 3">
            <a:extLst>
              <a:ext uri="{FF2B5EF4-FFF2-40B4-BE49-F238E27FC236}">
                <a16:creationId xmlns:a16="http://schemas.microsoft.com/office/drawing/2014/main" id="{FEFB7094-C5B9-FFF8-A8E3-5128DE6920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894896-17FF-4A94-ACAB-2438D7125B10}"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01EFB0-76B8-3EFD-6EBC-F5C3F2C34F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6E1117BD-E521-0A84-993C-889DADB421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a:extLst>
              <a:ext uri="{FF2B5EF4-FFF2-40B4-BE49-F238E27FC236}">
                <a16:creationId xmlns:a16="http://schemas.microsoft.com/office/drawing/2014/main" id="{F521178A-DBF1-1740-6D09-CAF8CBF8A6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cs typeface="Tahoma" panose="020B0604030504040204" pitchFamily="34" charset="0"/>
              </a:defRPr>
            </a:lvl1pPr>
            <a:lvl2pPr marL="755650" indent="-290513">
              <a:spcBef>
                <a:spcPct val="30000"/>
              </a:spcBef>
              <a:defRPr sz="1200">
                <a:solidFill>
                  <a:schemeClr val="tx1"/>
                </a:solidFill>
                <a:latin typeface="Tahoma" panose="020B0604030504040204" pitchFamily="34" charset="0"/>
                <a:cs typeface="Tahoma" panose="020B0604030504040204" pitchFamily="34" charset="0"/>
              </a:defRPr>
            </a:lvl2pPr>
            <a:lvl3pPr marL="1163638" indent="-231775">
              <a:spcBef>
                <a:spcPct val="30000"/>
              </a:spcBef>
              <a:defRPr sz="1200">
                <a:solidFill>
                  <a:schemeClr val="tx1"/>
                </a:solidFill>
                <a:latin typeface="Tahoma" panose="020B0604030504040204" pitchFamily="34" charset="0"/>
                <a:cs typeface="Tahoma" panose="020B0604030504040204" pitchFamily="34" charset="0"/>
              </a:defRPr>
            </a:lvl3pPr>
            <a:lvl4pPr marL="1630363" indent="-231775">
              <a:spcBef>
                <a:spcPct val="30000"/>
              </a:spcBef>
              <a:defRPr sz="1200">
                <a:solidFill>
                  <a:schemeClr val="tx1"/>
                </a:solidFill>
                <a:latin typeface="Tahoma" panose="020B0604030504040204" pitchFamily="34" charset="0"/>
                <a:cs typeface="Tahoma" panose="020B0604030504040204" pitchFamily="34" charset="0"/>
              </a:defRPr>
            </a:lvl4pPr>
            <a:lvl5pPr marL="2095500" indent="-231775">
              <a:spcBef>
                <a:spcPct val="30000"/>
              </a:spcBef>
              <a:defRPr sz="1200">
                <a:solidFill>
                  <a:schemeClr val="tx1"/>
                </a:solidFill>
                <a:latin typeface="Tahoma" panose="020B0604030504040204" pitchFamily="34" charset="0"/>
                <a:cs typeface="Tahoma" panose="020B0604030504040204" pitchFamily="34" charset="0"/>
              </a:defRPr>
            </a:lvl5pPr>
            <a:lvl6pPr marL="25527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6pPr>
            <a:lvl7pPr marL="30099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7pPr>
            <a:lvl8pPr marL="34671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8pPr>
            <a:lvl9pPr marL="39243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9pPr>
          </a:lstStyle>
          <a:p>
            <a:pPr>
              <a:spcBef>
                <a:spcPct val="0"/>
              </a:spcBef>
            </a:pPr>
            <a:fld id="{51845909-F833-46F3-B482-8B3E41885A1B}" type="slidenum">
              <a:rPr lang="en-US" altLang="en-US">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96F5514-7B87-1F12-F107-D308EFACD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E3A42DF-9071-AF68-BB53-F858144C55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b="1" dirty="0">
                <a:solidFill>
                  <a:srgbClr val="212529"/>
                </a:solidFill>
                <a:latin typeface="Tahoma"/>
                <a:ea typeface="Tahoma"/>
                <a:cs typeface="Tahoma"/>
              </a:rPr>
              <a:t>FACILITATOR GUIDE:</a:t>
            </a:r>
          </a:p>
          <a:p>
            <a:pPr defTabSz="930275"/>
            <a:r>
              <a:rPr lang="en-US" altLang="en-US" dirty="0">
                <a:latin typeface="Tahoma"/>
                <a:ea typeface="Tahoma"/>
                <a:cs typeface="Tahoma"/>
              </a:rPr>
              <a:t>None.</a:t>
            </a:r>
            <a:endParaRPr lang="en-US" altLang="en-US" dirty="0"/>
          </a:p>
        </p:txBody>
      </p:sp>
      <p:sp>
        <p:nvSpPr>
          <p:cNvPr id="32772" name="Slide Number Placeholder 3">
            <a:extLst>
              <a:ext uri="{FF2B5EF4-FFF2-40B4-BE49-F238E27FC236}">
                <a16:creationId xmlns:a16="http://schemas.microsoft.com/office/drawing/2014/main" id="{787550A1-D152-DA08-F8E9-560830F909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4AF7EB-C68A-4A56-A218-FE812CECC62D}"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8BC6AAE-9478-8CB3-5B97-6D0A52B564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67AC774D-A86D-9570-5828-6EDE105662C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dirty="0">
                <a:solidFill>
                  <a:srgbClr val="212529"/>
                </a:solidFill>
              </a:rPr>
              <a:t>FACILITATOR GUIDE:</a:t>
            </a:r>
          </a:p>
          <a:p>
            <a:pPr defTabSz="930275">
              <a:defRPr/>
            </a:pPr>
            <a:r>
              <a:rPr lang="en-US" altLang="en-US" dirty="0">
                <a:latin typeface="Tahoma"/>
                <a:ea typeface="Tahoma"/>
                <a:cs typeface="Tahoma"/>
              </a:rPr>
              <a:t>Review retirement plans.</a:t>
            </a:r>
            <a:endParaRPr lang="en-US" altLang="en-US" dirty="0"/>
          </a:p>
          <a:p>
            <a:pPr defTabSz="930275">
              <a:defRPr/>
            </a:pPr>
            <a:endParaRPr lang="en-US" altLang="en-US" dirty="0"/>
          </a:p>
          <a:p>
            <a:pPr defTabSz="930275">
              <a:defRPr/>
            </a:pPr>
            <a:r>
              <a:rPr lang="en-US" altLang="en-US" dirty="0"/>
              <a:t>1. Final Pay:  Defined Benefit that equals 2.5% times the number of years of service times the member’s final basic pay on the day of retirement.</a:t>
            </a:r>
          </a:p>
          <a:p>
            <a:pPr defTabSz="930275">
              <a:defRPr/>
            </a:pPr>
            <a:endParaRPr lang="en-US" altLang="en-US" dirty="0"/>
          </a:p>
          <a:p>
            <a:pPr defTabSz="930275">
              <a:defRPr/>
            </a:pPr>
            <a:r>
              <a:rPr lang="en-US" altLang="en-US" dirty="0"/>
              <a:t>2. High-36:  Defined Benefit that equals 2.5% times the number of years of service times the average of the member’s highest 36 months of basic pay.</a:t>
            </a:r>
          </a:p>
          <a:p>
            <a:pPr defTabSz="930275">
              <a:defRPr/>
            </a:pPr>
            <a:endParaRPr lang="en-US" altLang="en-US" dirty="0"/>
          </a:p>
          <a:p>
            <a:pPr>
              <a:defRPr/>
            </a:pPr>
            <a:r>
              <a:rPr lang="en-US" altLang="en-US" dirty="0">
                <a:latin typeface="Tahoma"/>
                <a:ea typeface="Tahoma"/>
                <a:cs typeface="Tahoma"/>
              </a:rPr>
              <a:t>3. Redux: </a:t>
            </a:r>
            <a:r>
              <a:rPr lang="en-US" dirty="0">
                <a:latin typeface="Tahoma"/>
                <a:ea typeface="Tahoma"/>
                <a:cs typeface="Tahoma"/>
              </a:rPr>
              <a:t>Career Status Bonus $30,000 lump sum payment at 15th year of service with obligation to serve through 20 years + defined benefit.</a:t>
            </a:r>
          </a:p>
          <a:p>
            <a:pPr marL="171450" indent="-171450">
              <a:buFont typeface="Wingdings" panose="05000000000000000000" pitchFamily="2" charset="2"/>
              <a:buChar char="§"/>
              <a:defRPr/>
            </a:pPr>
            <a:r>
              <a:rPr lang="en-US" dirty="0"/>
              <a:t>Defined Benefit is:</a:t>
            </a:r>
            <a:br>
              <a:rPr lang="en-US" dirty="0"/>
            </a:br>
            <a:r>
              <a:rPr lang="en-US" dirty="0"/>
              <a:t>(a) Prior to age 62:  2.5% times the number of years of service minus 1.0% for each year of service less than 30, times the average of the member’s highest 36 months of basic pay</a:t>
            </a:r>
          </a:p>
          <a:p>
            <a:pPr>
              <a:buFont typeface="Wingdings" panose="05000000000000000000" pitchFamily="2" charset="2"/>
              <a:buNone/>
              <a:defRPr/>
            </a:pPr>
            <a:r>
              <a:rPr lang="en-US" dirty="0"/>
              <a:t>    (b) At age 62 and after:  2.5% times the number of years of service times the average of the member’s highest 36 months of basic pay</a:t>
            </a:r>
          </a:p>
          <a:p>
            <a:pPr>
              <a:buFont typeface="Wingdings" panose="05000000000000000000" pitchFamily="2" charset="2"/>
              <a:buNone/>
              <a:defRPr/>
            </a:pPr>
            <a:endParaRPr lang="en-US" dirty="0"/>
          </a:p>
          <a:p>
            <a:pPr>
              <a:defRPr/>
            </a:pPr>
            <a:r>
              <a:rPr lang="en-US" dirty="0"/>
              <a:t>4. BRS: Blended defined benefit and defined contribution plan.</a:t>
            </a:r>
          </a:p>
          <a:p>
            <a:pPr>
              <a:defRPr/>
            </a:pPr>
            <a:r>
              <a:rPr lang="en-US" b="1" dirty="0"/>
              <a:t>Defined Contribution:</a:t>
            </a:r>
            <a:br>
              <a:rPr lang="en-US" dirty="0"/>
            </a:br>
            <a:r>
              <a:rPr lang="en-US" dirty="0"/>
              <a:t>All covered members receive a Government contribution that equals 1% of basic or inactive duty pay to a tax-advantaged retirement account (Thrift Savings Plan (TSP)) after 60 days following the entry into Uniformed Service. Additionally, covered members have the ability to receive up to an additional 4% matching contribution from the Government to TSP beginning after 2nd year of service through 26th year of service.</a:t>
            </a:r>
          </a:p>
          <a:p>
            <a:pPr>
              <a:defRPr/>
            </a:pPr>
            <a:r>
              <a:rPr lang="en-US" b="1" dirty="0"/>
              <a:t>Defined Benefit:</a:t>
            </a:r>
            <a:br>
              <a:rPr lang="en-US" dirty="0"/>
            </a:br>
            <a:r>
              <a:rPr lang="en-US" dirty="0"/>
              <a:t>Members who otherwise qualify for a retirement based on longevity of service will also receive a defined benefit that is 2.0% times the number of years of service times the member’s highest 36 months of basic pay.</a:t>
            </a:r>
          </a:p>
          <a:p>
            <a:pPr>
              <a:defRPr/>
            </a:pPr>
            <a:endParaRPr lang="en-US" dirty="0"/>
          </a:p>
          <a:p>
            <a:pPr>
              <a:defRPr/>
            </a:pPr>
            <a:r>
              <a:rPr lang="en-US" dirty="0"/>
              <a:t>4. Disability:  Retirement plan that equals to:  Retired Pay Base* times Multiplier %**</a:t>
            </a:r>
          </a:p>
          <a:p>
            <a:pPr>
              <a:defRPr/>
            </a:pPr>
            <a:r>
              <a:rPr lang="en-US" dirty="0"/>
              <a:t>*Retired Pay Base – determined under Final Pay, High-36, or BRS depending on military service date of entry.</a:t>
            </a:r>
          </a:p>
          <a:p>
            <a:pPr>
              <a:defRPr/>
            </a:pPr>
            <a:r>
              <a:rPr lang="en-US" dirty="0"/>
              <a:t>**Multiplier Percentage can be either:</a:t>
            </a:r>
          </a:p>
          <a:p>
            <a:pPr marL="628650" lvl="1" indent="-171450">
              <a:buFont typeface="Wingdings" panose="05000000000000000000" pitchFamily="2" charset="2"/>
              <a:buChar char="§"/>
              <a:defRPr/>
            </a:pPr>
            <a:r>
              <a:rPr lang="en-US" dirty="0"/>
              <a:t>Member’s percentage of disability determined by the military service</a:t>
            </a:r>
          </a:p>
          <a:p>
            <a:pPr marL="628650" lvl="1" indent="-171450">
              <a:buFont typeface="Wingdings" panose="05000000000000000000" pitchFamily="2" charset="2"/>
              <a:buChar char="§"/>
              <a:defRPr/>
            </a:pPr>
            <a:r>
              <a:rPr lang="en-US" dirty="0"/>
              <a:t>Years of creditable service times 2.5% or 2.0% (Based on whether the member was a participant in one of the legacy retirement programs or the Blended Retirement System prior to the disability)</a:t>
            </a:r>
          </a:p>
          <a:p>
            <a:pPr marL="628650" lvl="1" indent="-171450">
              <a:buFont typeface="Wingdings" panose="05000000000000000000" pitchFamily="2" charset="2"/>
              <a:buChar char="§"/>
              <a:defRPr/>
            </a:pPr>
            <a:endParaRPr lang="en-US" dirty="0"/>
          </a:p>
          <a:p>
            <a:pPr>
              <a:defRPr/>
            </a:pPr>
            <a:r>
              <a:rPr lang="en-US" b="1" dirty="0"/>
              <a:t>Note that in both cases the multiplier is limited to 75% by law</a:t>
            </a:r>
          </a:p>
          <a:p>
            <a:pPr>
              <a:defRPr/>
            </a:pPr>
            <a:endParaRPr lang="en-US" dirty="0"/>
          </a:p>
          <a:p>
            <a:pPr>
              <a:buFont typeface="Wingdings" panose="05000000000000000000" pitchFamily="2" charset="2"/>
              <a:buNone/>
              <a:defRPr/>
            </a:pPr>
            <a:endParaRPr lang="en-US" dirty="0"/>
          </a:p>
          <a:p>
            <a:pPr defTabSz="930275">
              <a:defRPr/>
            </a:pPr>
            <a:endParaRPr lang="en-US" altLang="en-US" dirty="0"/>
          </a:p>
        </p:txBody>
      </p:sp>
      <p:sp>
        <p:nvSpPr>
          <p:cNvPr id="34820" name="Slide Number Placeholder 3">
            <a:extLst>
              <a:ext uri="{FF2B5EF4-FFF2-40B4-BE49-F238E27FC236}">
                <a16:creationId xmlns:a16="http://schemas.microsoft.com/office/drawing/2014/main" id="{74ACC714-C28F-861A-86D1-FDEA8F41FC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4089D13-EDE7-4B22-BAAD-7DEF5181A33B}"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A0553A7-BEC6-C4A5-C99E-A2A08C9172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8085240-F154-EE6B-5FD3-5D3BB7B61346}"/>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dirty="0">
                <a:solidFill>
                  <a:srgbClr val="212529"/>
                </a:solidFill>
              </a:rPr>
              <a:t>FACILITATOR GUIDE:</a:t>
            </a:r>
          </a:p>
          <a:p>
            <a:pPr marL="171450" indent="-171450" defTabSz="930275">
              <a:spcBef>
                <a:spcPts val="1225"/>
              </a:spcBef>
              <a:buFont typeface="Wingdings" panose="05000000000000000000" pitchFamily="2" charset="2"/>
              <a:buChar char="§"/>
              <a:defRPr/>
            </a:pPr>
            <a:r>
              <a:rPr lang="en-US" altLang="en-US" dirty="0"/>
              <a:t>Continuation Pay. D</a:t>
            </a:r>
            <a:r>
              <a:rPr lang="en-US" dirty="0"/>
              <a:t>esigned to incentivize Service members to obligate for an additional 4 years of service until eligibility for a regular or non-regular retirement:</a:t>
            </a:r>
            <a:endParaRPr lang="en-US" altLang="en-US" dirty="0"/>
          </a:p>
          <a:p>
            <a:pPr lvl="1" indent="-171450" defTabSz="930275">
              <a:spcBef>
                <a:spcPts val="1225"/>
              </a:spcBef>
              <a:buFont typeface="Wingdings" panose="05000000000000000000" pitchFamily="2" charset="2"/>
              <a:buChar char="§"/>
              <a:defRPr/>
            </a:pPr>
            <a:r>
              <a:rPr lang="en-US" altLang="en-US" dirty="0"/>
              <a:t>Eligible prior to reaching 12 years</a:t>
            </a:r>
          </a:p>
          <a:p>
            <a:pPr lvl="1" indent="-171450" defTabSz="930275">
              <a:buFont typeface="Wingdings" panose="05000000000000000000" pitchFamily="2" charset="2"/>
              <a:buChar char="§"/>
              <a:defRPr/>
            </a:pPr>
            <a:r>
              <a:rPr lang="en-US" dirty="0"/>
              <a:t>One-time mid-career incentive pay in exchange for an agreement to perform 4 years of additional obligated service</a:t>
            </a:r>
          </a:p>
          <a:p>
            <a:pPr lvl="1" indent="-171450" defTabSz="930275">
              <a:buFont typeface="Wingdings" panose="05000000000000000000" pitchFamily="2" charset="2"/>
              <a:buChar char="§"/>
              <a:defRPr/>
            </a:pPr>
            <a:r>
              <a:rPr lang="en-US" dirty="0"/>
              <a:t>NSIPS sends notification 6 months, then at 90 days prior to the CP date, reminding members that they are coming up on the CP election deadline.</a:t>
            </a:r>
          </a:p>
          <a:p>
            <a:pPr lvl="1" indent="-171450" defTabSz="930275">
              <a:buFont typeface="Wingdings" panose="05000000000000000000" pitchFamily="2" charset="2"/>
              <a:buChar char="§"/>
              <a:defRPr/>
            </a:pPr>
            <a:r>
              <a:rPr lang="en-US" altLang="en-US" dirty="0"/>
              <a:t>After 12 years are no longer eligible</a:t>
            </a:r>
          </a:p>
          <a:p>
            <a:pPr lvl="1" indent="-171450" defTabSz="930275">
              <a:buFont typeface="Wingdings" panose="05000000000000000000" pitchFamily="2" charset="2"/>
              <a:buChar char="§"/>
              <a:defRPr/>
            </a:pPr>
            <a:endParaRPr lang="en-US" altLang="en-US" dirty="0"/>
          </a:p>
          <a:p>
            <a:pPr marL="0" lvl="1" indent="-171450" defTabSz="930275">
              <a:buFont typeface="Wingdings" panose="05000000000000000000" pitchFamily="2" charset="2"/>
              <a:buChar char="§"/>
              <a:defRPr/>
            </a:pPr>
            <a:r>
              <a:rPr lang="en-US" dirty="0"/>
              <a:t>Service members have two options for CP payment:</a:t>
            </a:r>
          </a:p>
          <a:p>
            <a:pPr marL="457200" lvl="2" indent="-171450" defTabSz="930275">
              <a:buFont typeface="Wingdings" panose="05000000000000000000" pitchFamily="2" charset="2"/>
              <a:buChar char="§"/>
              <a:defRPr/>
            </a:pPr>
            <a:r>
              <a:rPr lang="en-US" dirty="0"/>
              <a:t>(1) Lump sum or </a:t>
            </a:r>
          </a:p>
          <a:p>
            <a:pPr marL="457200" lvl="2" indent="-171450" defTabSz="930275">
              <a:buFont typeface="Wingdings" panose="05000000000000000000" pitchFamily="2" charset="2"/>
              <a:buChar char="§"/>
              <a:defRPr/>
            </a:pPr>
            <a:r>
              <a:rPr lang="en-US" dirty="0"/>
              <a:t>(2) In a series of equal installment payments, not to exceed 4 annual payments occurring over 4 consecutive years. </a:t>
            </a:r>
          </a:p>
          <a:p>
            <a:pPr marL="914400" lvl="3" indent="-171450" defTabSz="930275">
              <a:buFont typeface="Wingdings" panose="05000000000000000000" pitchFamily="2" charset="2"/>
              <a:buChar char="§"/>
              <a:defRPr/>
            </a:pPr>
            <a:endParaRPr lang="en-US" dirty="0"/>
          </a:p>
          <a:p>
            <a:pPr marL="0" lvl="3" indent="-171450" defTabSz="930275">
              <a:buFont typeface="Wingdings" panose="05000000000000000000" pitchFamily="2" charset="2"/>
              <a:buChar char="§"/>
              <a:defRPr/>
            </a:pPr>
            <a:r>
              <a:rPr lang="en-US" dirty="0"/>
              <a:t>The effective date of payment will be the 12th year anniversary of a Service member’s PEBD.</a:t>
            </a:r>
            <a:endParaRPr lang="en-US" altLang="en-US" dirty="0"/>
          </a:p>
          <a:p>
            <a:pPr lvl="1" defTabSz="930275">
              <a:buFont typeface="Wingdings" panose="05000000000000000000" pitchFamily="2" charset="2"/>
              <a:buNone/>
              <a:defRPr/>
            </a:pPr>
            <a:endParaRPr lang="en-US" altLang="en-US" dirty="0"/>
          </a:p>
        </p:txBody>
      </p:sp>
      <p:sp>
        <p:nvSpPr>
          <p:cNvPr id="36868" name="Slide Number Placeholder 3">
            <a:extLst>
              <a:ext uri="{FF2B5EF4-FFF2-40B4-BE49-F238E27FC236}">
                <a16:creationId xmlns:a16="http://schemas.microsoft.com/office/drawing/2014/main" id="{A4771560-33E7-AFB0-077E-FD5461321D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DC6310-AA03-4BC2-9260-5E23D4DFF9E5}"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AEC29CA-A835-C863-710E-13FCD28902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879C1A8-3A79-E45E-6900-E338D7B2E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b="1" dirty="0">
                <a:solidFill>
                  <a:srgbClr val="212529"/>
                </a:solidFill>
                <a:latin typeface="Tahoma"/>
                <a:ea typeface="Tahoma"/>
                <a:cs typeface="Tahoma"/>
              </a:rPr>
              <a:t>FACILITATOR GUIDE:</a:t>
            </a:r>
          </a:p>
          <a:p>
            <a:pPr defTabSz="930275"/>
            <a:r>
              <a:rPr lang="en-US" altLang="en-US" dirty="0">
                <a:latin typeface="Tahoma"/>
                <a:ea typeface="Tahoma"/>
                <a:cs typeface="Tahoma"/>
              </a:rPr>
              <a:t>Visual of current retirement systems. </a:t>
            </a:r>
            <a:endParaRPr lang="en-US" altLang="en-US" dirty="0"/>
          </a:p>
        </p:txBody>
      </p:sp>
      <p:sp>
        <p:nvSpPr>
          <p:cNvPr id="38916" name="Slide Number Placeholder 3">
            <a:extLst>
              <a:ext uri="{FF2B5EF4-FFF2-40B4-BE49-F238E27FC236}">
                <a16:creationId xmlns:a16="http://schemas.microsoft.com/office/drawing/2014/main" id="{F41B42FE-2E3A-62F7-BDDD-398997B546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34FFCB3-EC78-47E4-AF55-CDE7454CE1E8}"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3D0EE7D-133B-B6A6-1919-1522C94E3B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5407D72A-2AA2-B78C-E572-D7C52AFF16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b="1" dirty="0">
                <a:solidFill>
                  <a:srgbClr val="212529"/>
                </a:solidFill>
                <a:latin typeface="Tahoma"/>
                <a:ea typeface="Tahoma"/>
                <a:cs typeface="Tahoma"/>
              </a:rPr>
              <a:t>FACILITATOR GUIDE:</a:t>
            </a:r>
          </a:p>
          <a:p>
            <a:pPr defTabSz="930275"/>
            <a:r>
              <a:rPr lang="en-US" altLang="en-US" dirty="0">
                <a:solidFill>
                  <a:srgbClr val="212529"/>
                </a:solidFill>
                <a:latin typeface="Tahoma"/>
                <a:ea typeface="Tahoma"/>
                <a:cs typeface="Tahoma"/>
              </a:rPr>
              <a:t>Review chart.</a:t>
            </a:r>
            <a:endParaRPr lang="en-US" altLang="en-US" dirty="0">
              <a:solidFill>
                <a:srgbClr val="212529"/>
              </a:solidFill>
            </a:endParaRPr>
          </a:p>
          <a:p>
            <a:pPr defTabSz="930275"/>
            <a:endParaRPr lang="en-US" altLang="en-US"/>
          </a:p>
        </p:txBody>
      </p:sp>
      <p:sp>
        <p:nvSpPr>
          <p:cNvPr id="40964" name="Slide Number Placeholder 3">
            <a:extLst>
              <a:ext uri="{FF2B5EF4-FFF2-40B4-BE49-F238E27FC236}">
                <a16:creationId xmlns:a16="http://schemas.microsoft.com/office/drawing/2014/main" id="{C15EE5EC-9A90-DCD5-450A-687FEB6F78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A30D07C-D050-4965-B622-CCE6919CD181}"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10EF86C-22A9-AF97-159D-183BA5F702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78A192B-1E19-C843-4E96-56C183E993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b="1" dirty="0">
                <a:solidFill>
                  <a:srgbClr val="212529"/>
                </a:solidFill>
                <a:latin typeface="Tahoma"/>
                <a:ea typeface="Tahoma"/>
                <a:cs typeface="Tahoma"/>
              </a:rPr>
              <a:t>FACILITATOR GUIDE:</a:t>
            </a:r>
          </a:p>
          <a:p>
            <a:pPr defTabSz="930275"/>
            <a:r>
              <a:rPr lang="en-US" altLang="en-US" dirty="0">
                <a:latin typeface="Tahoma"/>
                <a:ea typeface="Tahoma"/>
                <a:cs typeface="Tahoma"/>
              </a:rPr>
              <a:t>None.</a:t>
            </a:r>
            <a:endParaRPr lang="en-US" altLang="en-US" dirty="0"/>
          </a:p>
        </p:txBody>
      </p:sp>
      <p:sp>
        <p:nvSpPr>
          <p:cNvPr id="43012" name="Slide Number Placeholder 3">
            <a:extLst>
              <a:ext uri="{FF2B5EF4-FFF2-40B4-BE49-F238E27FC236}">
                <a16:creationId xmlns:a16="http://schemas.microsoft.com/office/drawing/2014/main" id="{9F4402B8-7E24-0236-5AE1-9A46E30104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AC2E3CF-B5DC-4AAF-A82F-5BD079B291DF}"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222EFC9-3A7F-8921-C74F-E30CABFE37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F7279D7-BC7D-B219-ED84-DDEC6EFD3A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ANSWERS:</a:t>
            </a:r>
          </a:p>
          <a:p>
            <a:pPr>
              <a:buFontTx/>
              <a:buAutoNum type="arabicPeriod"/>
            </a:pPr>
            <a:r>
              <a:rPr lang="en-US" altLang="en-US"/>
              <a:t> DIEMS date</a:t>
            </a:r>
          </a:p>
          <a:p>
            <a:pPr>
              <a:buFontTx/>
              <a:buAutoNum type="arabicPeriod"/>
            </a:pPr>
            <a:r>
              <a:rPr lang="en-US" altLang="en-US"/>
              <a:t> Eligible prior to reaching 12 years</a:t>
            </a:r>
          </a:p>
          <a:p>
            <a:pPr>
              <a:buFontTx/>
              <a:buAutoNum type="arabicPeriod"/>
            </a:pPr>
            <a:r>
              <a:rPr lang="en-US" altLang="en-US"/>
              <a:t> High 3 and BRS </a:t>
            </a:r>
          </a:p>
          <a:p>
            <a:pPr>
              <a:buFontTx/>
              <a:buAutoNum type="arabicPeriod"/>
            </a:pPr>
            <a:r>
              <a:rPr lang="en-US" altLang="en-US"/>
              <a:t> OPTAR</a:t>
            </a:r>
          </a:p>
          <a:p>
            <a:endParaRPr lang="en-US" altLang="en-US"/>
          </a:p>
        </p:txBody>
      </p:sp>
      <p:sp>
        <p:nvSpPr>
          <p:cNvPr id="45060" name="Slide Number Placeholder 3">
            <a:extLst>
              <a:ext uri="{FF2B5EF4-FFF2-40B4-BE49-F238E27FC236}">
                <a16:creationId xmlns:a16="http://schemas.microsoft.com/office/drawing/2014/main" id="{D9672F4B-53A4-8CEE-B581-7C0014BFB0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47BAB5D-E96B-4C4E-8B7E-5708EA83006F}"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5B2B15B-59A9-46BF-D830-0929D17F5C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95AE5305-ACB3-4A4E-F8D5-CE7D69B80A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latin typeface="Tahoma"/>
                <a:ea typeface="Tahoma"/>
                <a:cs typeface="Tahoma"/>
              </a:rPr>
              <a:t>FACILITATOR GUIDE:</a:t>
            </a:r>
          </a:p>
          <a:p>
            <a:r>
              <a:rPr lang="en-US" altLang="en-US" dirty="0">
                <a:latin typeface="Tahoma"/>
                <a:ea typeface="Tahoma"/>
                <a:cs typeface="Tahoma"/>
              </a:rPr>
              <a:t>Review objectives.</a:t>
            </a:r>
            <a:endParaRPr lang="en-US" altLang="en-US" dirty="0"/>
          </a:p>
        </p:txBody>
      </p:sp>
      <p:sp>
        <p:nvSpPr>
          <p:cNvPr id="6148" name="Slide Number Placeholder 3">
            <a:extLst>
              <a:ext uri="{FF2B5EF4-FFF2-40B4-BE49-F238E27FC236}">
                <a16:creationId xmlns:a16="http://schemas.microsoft.com/office/drawing/2014/main" id="{8DD8223B-6CF0-B523-768E-DDB6A59BA8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6296B36-4085-4FD9-B258-F3C85BB07FE7}"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B7E16DD-6D10-8219-2D13-B75D18B5FF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FD6A708D-F199-36B8-3460-95D1174E4D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solidFill>
                  <a:srgbClr val="212529"/>
                </a:solidFill>
              </a:rPr>
              <a:t>FACILITATOR GUIDE:</a:t>
            </a:r>
          </a:p>
          <a:p>
            <a:r>
              <a:rPr lang="en-US" altLang="en-US" dirty="0"/>
              <a:t>If able, bring up NSIPS to walk through and show the system for submitting Fleet Reserve/Retirement request or use slides and explain the process.</a:t>
            </a:r>
          </a:p>
        </p:txBody>
      </p:sp>
      <p:sp>
        <p:nvSpPr>
          <p:cNvPr id="47108" name="Slide Number Placeholder 3">
            <a:extLst>
              <a:ext uri="{FF2B5EF4-FFF2-40B4-BE49-F238E27FC236}">
                <a16:creationId xmlns:a16="http://schemas.microsoft.com/office/drawing/2014/main" id="{0C6AAAAB-4BC7-0DE2-9B73-7E465657B0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351E9B-F25C-4CCC-A113-1F836F99E8FC}"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CA1BBB7-381F-0AEA-B01E-9597705B4F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433785F-8C5C-EE79-FF0B-0222A81688B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dirty="0">
                <a:solidFill>
                  <a:srgbClr val="212529"/>
                </a:solidFill>
              </a:rPr>
              <a:t>FACILITATOR GUIDE:</a:t>
            </a:r>
          </a:p>
          <a:p>
            <a:pPr marL="171450" indent="-171450" defTabSz="930275">
              <a:buFont typeface="Wingdings" panose="05000000000000000000" pitchFamily="2" charset="2"/>
              <a:buChar char="§"/>
              <a:defRPr/>
            </a:pPr>
            <a:r>
              <a:rPr lang="en-US" altLang="en-US" dirty="0">
                <a:latin typeface="Tahoma"/>
                <a:ea typeface="Tahoma"/>
                <a:cs typeface="Tahoma"/>
              </a:rPr>
              <a:t>Log into NSIPS if able and walk through the site as if applying for Fleet Reserves or Retirement.</a:t>
            </a:r>
          </a:p>
          <a:p>
            <a:pPr marL="171450" indent="-171450" defTabSz="930275">
              <a:buFont typeface="Wingdings" panose="05000000000000000000" pitchFamily="2" charset="2"/>
              <a:buChar char="§"/>
              <a:defRPr/>
            </a:pPr>
            <a:r>
              <a:rPr lang="en-US" altLang="en-US" dirty="0">
                <a:latin typeface="Tahoma"/>
                <a:ea typeface="Tahoma"/>
                <a:cs typeface="Tahoma"/>
              </a:rPr>
              <a:t>Prior to applying for Retirements &amp; Separations in NSIPS:</a:t>
            </a:r>
            <a:endParaRPr lang="en-US" altLang="en-US" dirty="0"/>
          </a:p>
          <a:p>
            <a:pPr marL="628650" lvl="1" indent="-171450" defTabSz="930275">
              <a:buFont typeface="Wingdings" panose="05000000000000000000" pitchFamily="2" charset="2"/>
              <a:buChar char="§"/>
              <a:defRPr/>
            </a:pPr>
            <a:r>
              <a:rPr lang="en-US" altLang="en-US" dirty="0"/>
              <a:t>Click on employee Self Service to first update address and phone information in the steps on the next few slides</a:t>
            </a:r>
          </a:p>
          <a:p>
            <a:pPr marL="171450" indent="-171450" defTabSz="930275">
              <a:buFont typeface="Wingdings" panose="05000000000000000000" pitchFamily="2" charset="2"/>
              <a:buChar char="§"/>
              <a:defRPr/>
            </a:pPr>
            <a:r>
              <a:rPr lang="en-US" altLang="en-US" dirty="0">
                <a:latin typeface="Tahoma"/>
                <a:ea typeface="Tahoma"/>
                <a:cs typeface="Tahoma"/>
              </a:rPr>
              <a:t>Steps for applying:</a:t>
            </a:r>
            <a:endParaRPr lang="en-US" altLang="en-US" dirty="0"/>
          </a:p>
          <a:p>
            <a:pPr marL="628650" lvl="1" indent="-171450" defTabSz="930275">
              <a:buFont typeface="Wingdings" panose="05000000000000000000" pitchFamily="2" charset="2"/>
              <a:buChar char="§"/>
              <a:defRPr/>
            </a:pPr>
            <a:r>
              <a:rPr lang="en-US" altLang="en-US" dirty="0">
                <a:latin typeface="Tahoma"/>
                <a:ea typeface="Tahoma"/>
                <a:cs typeface="Tahoma"/>
              </a:rPr>
              <a:t>Click on Retirement &amp; Separations. </a:t>
            </a:r>
          </a:p>
          <a:p>
            <a:pPr marL="628650" lvl="1" indent="-171450" defTabSz="930275">
              <a:buFontTx/>
              <a:buChar char="-"/>
              <a:defRPr/>
            </a:pPr>
            <a:endParaRPr lang="en-US" altLang="en-US" dirty="0"/>
          </a:p>
        </p:txBody>
      </p:sp>
      <p:sp>
        <p:nvSpPr>
          <p:cNvPr id="49156" name="Slide Number Placeholder 3">
            <a:extLst>
              <a:ext uri="{FF2B5EF4-FFF2-40B4-BE49-F238E27FC236}">
                <a16:creationId xmlns:a16="http://schemas.microsoft.com/office/drawing/2014/main" id="{F6CDC4BC-D72B-E8DB-20D6-40C7E82475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03619B-C881-458B-AC87-9CAEF6346944}"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D66C4817-B263-89DA-E85F-467B97C5D8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417BB25-F8F0-A5C7-E436-31644A00E23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solidFill>
                  <a:srgbClr val="212529"/>
                </a:solidFill>
              </a:rPr>
              <a:t>FACILITATOR GUIDE:</a:t>
            </a:r>
          </a:p>
          <a:p>
            <a:pPr marL="171450" indent="-171450">
              <a:buFont typeface="Wingdings" panose="05000000000000000000" pitchFamily="2" charset="2"/>
              <a:buChar char="§"/>
              <a:defRPr/>
            </a:pPr>
            <a:r>
              <a:rPr lang="en-US" altLang="en-US" dirty="0"/>
              <a:t>Click on address and phone</a:t>
            </a:r>
          </a:p>
          <a:p>
            <a:pPr marL="171450" indent="-171450">
              <a:buFont typeface="Wingdings" panose="05000000000000000000" pitchFamily="2" charset="2"/>
              <a:buChar char="§"/>
              <a:defRPr/>
            </a:pPr>
            <a:r>
              <a:rPr lang="en-US" altLang="en-US" dirty="0"/>
              <a:t>Then you will hit the + sign and follow directions in next slide</a:t>
            </a:r>
          </a:p>
        </p:txBody>
      </p:sp>
      <p:sp>
        <p:nvSpPr>
          <p:cNvPr id="51204" name="Slide Number Placeholder 3">
            <a:extLst>
              <a:ext uri="{FF2B5EF4-FFF2-40B4-BE49-F238E27FC236}">
                <a16:creationId xmlns:a16="http://schemas.microsoft.com/office/drawing/2014/main" id="{5C0FCD0E-1D19-A173-7DAB-2214DB3F71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9AC2C4-5A4D-48AE-A998-E4254EE34A44}"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66CF8B8-8979-3DD1-6A25-6B0DAF8C04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63E801F-23BA-6052-ED39-B54DE513988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solidFill>
                  <a:srgbClr val="212529"/>
                </a:solidFill>
              </a:rPr>
              <a:t>FACILITATOR GUIDE:</a:t>
            </a:r>
          </a:p>
          <a:p>
            <a:pPr marL="171450" indent="-171450">
              <a:buFont typeface="Wingdings" panose="05000000000000000000" pitchFamily="2" charset="2"/>
              <a:buChar char="§"/>
              <a:defRPr/>
            </a:pPr>
            <a:r>
              <a:rPr lang="en-US" altLang="en-US" dirty="0">
                <a:latin typeface="Tahoma"/>
                <a:ea typeface="Tahoma"/>
                <a:cs typeface="Tahoma"/>
              </a:rPr>
              <a:t>To start filling out your address you will click on the magnify glass</a:t>
            </a:r>
          </a:p>
          <a:p>
            <a:pPr marL="171450" indent="-171450">
              <a:buFont typeface="Wingdings" panose="05000000000000000000" pitchFamily="2" charset="2"/>
              <a:buChar char="§"/>
              <a:defRPr/>
            </a:pPr>
            <a:r>
              <a:rPr lang="en-US" altLang="en-US" dirty="0">
                <a:latin typeface="Tahoma"/>
                <a:ea typeface="Tahoma"/>
                <a:cs typeface="Tahoma"/>
              </a:rPr>
              <a:t>Once it comes up you will scroll down and click on PSA (Planned Separation) *</a:t>
            </a:r>
            <a:r>
              <a:rPr lang="en-US" altLang="en-US" b="1" dirty="0">
                <a:latin typeface="Tahoma"/>
                <a:ea typeface="Tahoma"/>
                <a:cs typeface="Tahoma"/>
              </a:rPr>
              <a:t>list is shown in next slide</a:t>
            </a:r>
          </a:p>
          <a:p>
            <a:pPr marL="171450" indent="-171450">
              <a:buFont typeface="Wingdings" panose="05000000000000000000" pitchFamily="2" charset="2"/>
              <a:buChar char="§"/>
              <a:defRPr/>
            </a:pPr>
            <a:r>
              <a:rPr lang="en-US" altLang="en-US" dirty="0"/>
              <a:t>After selecting PSA the member can complete address update by clicking edit address</a:t>
            </a:r>
          </a:p>
          <a:p>
            <a:pPr marL="171450" indent="-171450">
              <a:buFontTx/>
              <a:buChar char="-"/>
              <a:defRPr/>
            </a:pPr>
            <a:endParaRPr lang="en-US" altLang="en-US" dirty="0"/>
          </a:p>
          <a:p>
            <a:pPr>
              <a:defRPr/>
            </a:pPr>
            <a:r>
              <a:rPr lang="en-US" altLang="en-US" b="1" dirty="0">
                <a:latin typeface="Tahoma"/>
                <a:ea typeface="Tahoma"/>
                <a:cs typeface="Tahoma"/>
              </a:rPr>
              <a:t>NOTE:</a:t>
            </a:r>
            <a:r>
              <a:rPr lang="en-US" altLang="en-US" dirty="0">
                <a:latin typeface="Tahoma"/>
                <a:ea typeface="Tahoma"/>
                <a:cs typeface="Tahoma"/>
              </a:rPr>
              <a:t> If the Sailor does not update the address prior to completing the request.  Once they begin the process they will receive a message saying “Please enter a valid Planned Retirement/Separation Address, Phone, or Email link.” (Contact Information).  At this time they can enter their PSA information.</a:t>
            </a:r>
            <a:endParaRPr lang="en-US" altLang="en-US" b="1" dirty="0">
              <a:latin typeface="Tahoma"/>
              <a:ea typeface="Tahoma"/>
              <a:cs typeface="Tahoma"/>
            </a:endParaRPr>
          </a:p>
        </p:txBody>
      </p:sp>
      <p:sp>
        <p:nvSpPr>
          <p:cNvPr id="53252" name="Slide Number Placeholder 3">
            <a:extLst>
              <a:ext uri="{FF2B5EF4-FFF2-40B4-BE49-F238E27FC236}">
                <a16:creationId xmlns:a16="http://schemas.microsoft.com/office/drawing/2014/main" id="{FDE53C4F-6431-F39A-8768-395D7A38F4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E8A7FCC-A014-4A7F-B5D8-C847ADF2DE9B}" type="slidenum">
              <a:rPr lang="en-US" altLang="en-US"/>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366CAFC-A0D4-991A-563D-A9A39CC4F3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19740347-11E5-7E2B-0265-81696AE6FD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solidFill>
                  <a:srgbClr val="212529"/>
                </a:solidFill>
                <a:latin typeface="Tahoma"/>
                <a:ea typeface="Tahoma"/>
                <a:cs typeface="Tahoma"/>
              </a:rPr>
              <a:t>FACILITATOR GUIDE:</a:t>
            </a:r>
          </a:p>
          <a:p>
            <a:r>
              <a:rPr lang="en-US" altLang="en-US" dirty="0">
                <a:latin typeface="Tahoma"/>
                <a:ea typeface="Tahoma"/>
                <a:cs typeface="Tahoma"/>
              </a:rPr>
              <a:t>This slide shows the different types of addresses the Sailor can chose from.  The member will select, PSA Planned Separation.</a:t>
            </a:r>
            <a:endParaRPr lang="en-US" altLang="en-US" dirty="0"/>
          </a:p>
        </p:txBody>
      </p:sp>
      <p:sp>
        <p:nvSpPr>
          <p:cNvPr id="55300" name="Slide Number Placeholder 3">
            <a:extLst>
              <a:ext uri="{FF2B5EF4-FFF2-40B4-BE49-F238E27FC236}">
                <a16:creationId xmlns:a16="http://schemas.microsoft.com/office/drawing/2014/main" id="{DE828ED6-B2CF-53ED-F085-89D565B03D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A4B0D5-B7AF-4555-A31D-2848DFF69F5D}" type="slidenum">
              <a:rPr lang="en-US"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6E5ED9B-0C87-6DDC-2C68-16821F6533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C573516-D4FE-EC50-2CD8-70827E829BE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dirty="0">
                <a:solidFill>
                  <a:srgbClr val="212529"/>
                </a:solidFill>
              </a:rPr>
              <a:t>FACILITATOR GUIDE:</a:t>
            </a:r>
          </a:p>
          <a:p>
            <a:pPr marL="171450" indent="-171450" defTabSz="930275">
              <a:buFont typeface="Wingdings" panose="05000000000000000000" pitchFamily="2" charset="2"/>
              <a:buChar char="§"/>
              <a:defRPr/>
            </a:pPr>
            <a:r>
              <a:rPr lang="en-US" altLang="en-US" dirty="0">
                <a:latin typeface="Tahoma"/>
                <a:ea typeface="Tahoma"/>
                <a:cs typeface="Tahoma"/>
              </a:rPr>
              <a:t>Once the Address Phone is updated.  Click on Retirement/Separation Request</a:t>
            </a:r>
          </a:p>
          <a:p>
            <a:pPr marL="171450" indent="-171450" defTabSz="930275">
              <a:buFont typeface="Wingdings" panose="05000000000000000000" pitchFamily="2" charset="2"/>
              <a:buChar char="§"/>
              <a:defRPr/>
            </a:pPr>
            <a:r>
              <a:rPr lang="en-US" altLang="en-US" dirty="0">
                <a:latin typeface="Tahoma"/>
                <a:ea typeface="Tahoma"/>
                <a:cs typeface="Tahoma"/>
              </a:rPr>
              <a:t>The following slides explain the steps for submitting request in NSIPS</a:t>
            </a:r>
          </a:p>
        </p:txBody>
      </p:sp>
      <p:sp>
        <p:nvSpPr>
          <p:cNvPr id="57348" name="Slide Number Placeholder 3">
            <a:extLst>
              <a:ext uri="{FF2B5EF4-FFF2-40B4-BE49-F238E27FC236}">
                <a16:creationId xmlns:a16="http://schemas.microsoft.com/office/drawing/2014/main" id="{C06DCD45-F2DA-D783-934F-76894A3B30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7CA024A-7542-4A1C-BC17-E1EFEF83C236}" type="slidenum">
              <a:rPr lang="en-US" altLang="en-US"/>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FB6AF11-03B7-1788-5C21-B4C7D04374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20F741D1-37D3-1604-99E1-DDFC77D7237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dirty="0">
                <a:solidFill>
                  <a:srgbClr val="212529"/>
                </a:solidFill>
                <a:latin typeface="Tahoma" panose="020B0604030504040204" pitchFamily="34" charset="0"/>
                <a:ea typeface="Tahoma" panose="020B0604030504040204" pitchFamily="34" charset="0"/>
                <a:cs typeface="Tahoma" panose="020B0604030504040204" pitchFamily="34" charset="0"/>
              </a:rPr>
              <a:t>FACILITATOR GUIDE:</a:t>
            </a:r>
            <a:endParaRPr lang="en-US" dirty="0">
              <a:latin typeface="Tahoma" panose="020B0604030504040204" pitchFamily="34" charset="0"/>
              <a:ea typeface="Tahoma" panose="020B0604030504040204" pitchFamily="34" charset="0"/>
              <a:cs typeface="Tahoma" panose="020B0604030504040204" pitchFamily="34" charset="0"/>
            </a:endParaRPr>
          </a:p>
          <a:p>
            <a:pPr marL="171450" indent="-171450" defTabSz="930275">
              <a:buFont typeface="Wingdings" panose="05000000000000000000" pitchFamily="2" charset="2"/>
              <a:buChar char="§"/>
              <a:defRPr/>
            </a:pPr>
            <a:r>
              <a:rPr lang="en-US" altLang="en-US" dirty="0">
                <a:latin typeface="Tahoma"/>
                <a:ea typeface="Tahoma"/>
                <a:cs typeface="Tahoma"/>
              </a:rPr>
              <a:t>This page will appear once you click on Retirement/Separation Request.</a:t>
            </a:r>
          </a:p>
          <a:p>
            <a:pPr marL="0" lvl="1" indent="-171450" defTabSz="930275">
              <a:buFont typeface="Wingdings" panose="05000000000000000000" pitchFamily="2" charset="2"/>
              <a:buChar char="§"/>
              <a:defRPr/>
            </a:pPr>
            <a:r>
              <a:rPr lang="en-US" altLang="en-US" dirty="0">
                <a:latin typeface="Tahoma"/>
                <a:ea typeface="Tahoma"/>
                <a:cs typeface="Tahoma"/>
              </a:rPr>
              <a:t>Discuss the tabs going across from Save, Route, Next, Previous, Return to Search, History, Statement of Service (not listed is Reference Material and Modify/Cancel which will show up on members request).</a:t>
            </a:r>
          </a:p>
          <a:p>
            <a:pPr marL="457200" lvl="2" indent="-171450" defTabSz="930275">
              <a:buFont typeface="Wingdings" panose="05000000000000000000" pitchFamily="2" charset="2"/>
              <a:buChar char="§"/>
              <a:defRPr/>
            </a:pPr>
            <a:r>
              <a:rPr lang="en-US" altLang="en-US" dirty="0"/>
              <a:t>Route:</a:t>
            </a:r>
          </a:p>
          <a:p>
            <a:pPr marL="640080" lvl="2" indent="-171450" defTabSz="930275">
              <a:buFont typeface="Wingdings" panose="05000000000000000000" pitchFamily="2" charset="2"/>
              <a:buChar char="§"/>
              <a:defRPr/>
            </a:pPr>
            <a:r>
              <a:rPr lang="en-US" altLang="en-US" dirty="0"/>
              <a:t>Will give the member the ability to route request to Command Separation Specialist or Command Reviewer depending on how routing is set up for command</a:t>
            </a:r>
          </a:p>
          <a:p>
            <a:pPr marL="640080" lvl="2" indent="-171450" defTabSz="930275">
              <a:buFont typeface="Wingdings" panose="05000000000000000000" pitchFamily="2" charset="2"/>
              <a:buChar char="§"/>
              <a:defRPr/>
            </a:pPr>
            <a:r>
              <a:rPr lang="en-US" altLang="en-US" dirty="0"/>
              <a:t>Command Separation Specialist will route based on command routing process</a:t>
            </a:r>
          </a:p>
          <a:p>
            <a:pPr marL="640080" lvl="2" indent="-171450" defTabSz="930275">
              <a:buFont typeface="Wingdings" panose="05000000000000000000" pitchFamily="2" charset="2"/>
              <a:buChar char="§"/>
              <a:defRPr/>
            </a:pPr>
            <a:r>
              <a:rPr lang="en-US" altLang="en-US" dirty="0"/>
              <a:t>Reporting Senior will route to NPC for processing </a:t>
            </a:r>
          </a:p>
          <a:p>
            <a:pPr marL="640080" lvl="2" indent="-171450" defTabSz="930275">
              <a:buFont typeface="Wingdings" panose="05000000000000000000" pitchFamily="2" charset="2"/>
              <a:buChar char="§"/>
              <a:defRPr/>
            </a:pPr>
            <a:endParaRPr lang="en-US" altLang="en-US" dirty="0">
              <a:latin typeface="Tahoma"/>
              <a:ea typeface="Tahoma"/>
              <a:cs typeface="Tahoma"/>
            </a:endParaRPr>
          </a:p>
          <a:p>
            <a:pPr marL="0" lvl="2" indent="-171450" defTabSz="930275">
              <a:buFont typeface="Wingdings" panose="05000000000000000000" pitchFamily="2" charset="2"/>
              <a:buChar char="§"/>
              <a:defRPr/>
            </a:pPr>
            <a:r>
              <a:rPr lang="en-US" altLang="en-US" dirty="0"/>
              <a:t>Statement of Service will give member break down of total service</a:t>
            </a:r>
          </a:p>
          <a:p>
            <a:pPr marL="0" lvl="2" indent="-171450" defTabSz="930275">
              <a:buFont typeface="Wingdings" panose="05000000000000000000" pitchFamily="2" charset="2"/>
              <a:buChar char="§"/>
              <a:defRPr/>
            </a:pPr>
            <a:endParaRPr lang="en-US" altLang="en-US" dirty="0">
              <a:latin typeface="Tahoma"/>
              <a:ea typeface="Tahoma"/>
              <a:cs typeface="Tahoma"/>
            </a:endParaRPr>
          </a:p>
          <a:p>
            <a:pPr marL="0" lvl="1" defTabSz="930275">
              <a:spcBef>
                <a:spcPts val="0"/>
              </a:spcBef>
              <a:buFont typeface="Wingdings" panose="05000000000000000000" pitchFamily="2" charset="2"/>
              <a:buChar char="§"/>
              <a:defRPr/>
            </a:pPr>
            <a:r>
              <a:rPr lang="en-US" altLang="en-US" dirty="0"/>
              <a:t>  Explain the tabs for Request, Attach/Comment/Recommend</a:t>
            </a:r>
          </a:p>
          <a:p>
            <a:pPr marL="0" lvl="1" defTabSz="930275">
              <a:spcBef>
                <a:spcPts val="0"/>
              </a:spcBef>
              <a:buFont typeface="Wingdings" panose="05000000000000000000" pitchFamily="2" charset="2"/>
              <a:buChar char="§"/>
              <a:defRPr/>
            </a:pPr>
            <a:endParaRPr lang="en-US" altLang="en-US" dirty="0">
              <a:latin typeface="Tahoma"/>
              <a:ea typeface="Tahoma"/>
              <a:cs typeface="Tahoma"/>
            </a:endParaRPr>
          </a:p>
          <a:p>
            <a:pPr marL="0" lvl="2" indent="-171450" defTabSz="930275">
              <a:buFont typeface="Wingdings" panose="05000000000000000000" pitchFamily="2" charset="2"/>
              <a:buChar char="§"/>
              <a:defRPr/>
            </a:pPr>
            <a:r>
              <a:rPr lang="en-US" altLang="en-US" dirty="0">
                <a:latin typeface="Tahoma"/>
                <a:ea typeface="Tahoma"/>
                <a:cs typeface="Tahoma"/>
              </a:rPr>
              <a:t>Upload Attachments:</a:t>
            </a:r>
            <a:endParaRPr lang="en-US" altLang="en-US" dirty="0"/>
          </a:p>
          <a:p>
            <a:pPr marL="457200" lvl="3" indent="-171450" defTabSz="930275">
              <a:buFont typeface="Wingdings" panose="05000000000000000000" pitchFamily="2" charset="2"/>
              <a:buChar char="§"/>
              <a:defRPr/>
            </a:pPr>
            <a:r>
              <a:rPr lang="en-US" altLang="en-US" dirty="0">
                <a:latin typeface="Tahoma"/>
                <a:ea typeface="Tahoma"/>
                <a:cs typeface="Tahoma"/>
              </a:rPr>
              <a:t>This tab gives the member the ability to attach supporting documents to support any waivers or anything that is significant for their request. This is the same area the member will find the Approval Letter.</a:t>
            </a:r>
            <a:endParaRPr lang="en-US" altLang="en-US" dirty="0"/>
          </a:p>
          <a:p>
            <a:pPr marL="457200" lvl="3" indent="-171450" defTabSz="930275">
              <a:buFont typeface="Wingdings" panose="05000000000000000000" pitchFamily="2" charset="2"/>
              <a:buChar char="§"/>
              <a:defRPr/>
            </a:pPr>
            <a:endParaRPr lang="en-US" altLang="en-US" dirty="0">
              <a:latin typeface="Tahoma"/>
              <a:ea typeface="Tahoma"/>
              <a:cs typeface="Tahoma"/>
            </a:endParaRPr>
          </a:p>
          <a:p>
            <a:pPr marL="0" lvl="2" indent="-171450" defTabSz="930275">
              <a:buFont typeface="Wingdings" panose="05000000000000000000" pitchFamily="2" charset="2"/>
              <a:buChar char="§"/>
              <a:defRPr/>
            </a:pPr>
            <a:r>
              <a:rPr lang="en-US" altLang="en-US" dirty="0">
                <a:latin typeface="Tahoma"/>
                <a:ea typeface="Tahoma"/>
                <a:cs typeface="Tahoma"/>
              </a:rPr>
              <a:t>Comments and Recommendations:</a:t>
            </a:r>
            <a:endParaRPr lang="en-US" altLang="en-US" dirty="0"/>
          </a:p>
          <a:p>
            <a:pPr marL="457200" lvl="3" indent="-171450" defTabSz="930275">
              <a:buFont typeface="Wingdings" panose="05000000000000000000" pitchFamily="2" charset="2"/>
              <a:buChar char="§"/>
              <a:defRPr/>
            </a:pPr>
            <a:r>
              <a:rPr lang="en-US" altLang="en-US" dirty="0">
                <a:latin typeface="Tahoma"/>
                <a:ea typeface="Tahoma"/>
                <a:cs typeface="Tahoma"/>
              </a:rPr>
              <a:t>This tab allows members of COC to input comments and recommendations on the members request.  It also shows the user role and who made the comment on the request.</a:t>
            </a:r>
          </a:p>
          <a:p>
            <a:pPr marL="457200" lvl="3" indent="-171450" defTabSz="930275">
              <a:buFont typeface="Wingdings" panose="05000000000000000000" pitchFamily="2" charset="2"/>
              <a:buChar char="§"/>
              <a:defRPr/>
            </a:pPr>
            <a:endParaRPr lang="en-US" altLang="en-US" dirty="0">
              <a:latin typeface="Tahoma"/>
              <a:ea typeface="Tahoma"/>
              <a:cs typeface="Tahoma"/>
            </a:endParaRPr>
          </a:p>
          <a:p>
            <a:pPr marL="0" lvl="1" indent="-171450" defTabSz="930275">
              <a:buFont typeface="Wingdings" panose="05000000000000000000" pitchFamily="2" charset="2"/>
              <a:buChar char="§"/>
              <a:defRPr/>
            </a:pPr>
            <a:r>
              <a:rPr lang="en-US" altLang="en-US" dirty="0">
                <a:latin typeface="Tahoma"/>
                <a:ea typeface="Tahoma"/>
                <a:cs typeface="Tahoma"/>
              </a:rPr>
              <a:t>Contact Information:</a:t>
            </a:r>
            <a:endParaRPr lang="en-US" dirty="0"/>
          </a:p>
          <a:p>
            <a:pPr marL="457200" lvl="2" indent="-171450" defTabSz="930275">
              <a:spcBef>
                <a:spcPts val="2100"/>
              </a:spcBef>
              <a:spcAft>
                <a:spcPts val="0"/>
              </a:spcAft>
              <a:buFont typeface="Wingdings" panose="05000000000000000000" pitchFamily="2" charset="2"/>
              <a:buChar char="§"/>
              <a:defRPr/>
            </a:pPr>
            <a:r>
              <a:rPr lang="en-US" altLang="en-US" dirty="0">
                <a:latin typeface="Tahoma"/>
                <a:ea typeface="Tahoma"/>
                <a:cs typeface="Tahoma"/>
              </a:rPr>
              <a:t>This tab will show contact information that was updated prior to applying for Retirement/Separation.</a:t>
            </a:r>
            <a:endParaRPr lang="en-US" dirty="0">
              <a:latin typeface="Tahoma"/>
              <a:ea typeface="Tahoma"/>
              <a:cs typeface="Tahoma"/>
            </a:endParaRPr>
          </a:p>
          <a:p>
            <a:pPr marL="457200" lvl="2" indent="-171450" defTabSz="930275">
              <a:spcBef>
                <a:spcPts val="2100"/>
              </a:spcBef>
              <a:spcAft>
                <a:spcPts val="0"/>
              </a:spcAft>
              <a:buFont typeface="Wingdings" panose="05000000000000000000" pitchFamily="2" charset="2"/>
              <a:buChar char="§"/>
              <a:defRPr/>
            </a:pPr>
            <a:r>
              <a:rPr lang="en-US" altLang="en-US" dirty="0">
                <a:latin typeface="Tahoma"/>
                <a:ea typeface="Tahoma"/>
                <a:cs typeface="Tahoma"/>
              </a:rPr>
              <a:t>Command Contact Information will be the person who will be contacted regarding the request.  This is normally the Command Career Counselor or Command Separation Specialist.</a:t>
            </a:r>
            <a:endParaRPr lang="en-US" dirty="0">
              <a:latin typeface="Tahoma"/>
              <a:ea typeface="Tahoma"/>
              <a:cs typeface="Tahoma"/>
            </a:endParaRPr>
          </a:p>
          <a:p>
            <a:pPr marL="457200" lvl="2" indent="-171450" defTabSz="930275">
              <a:spcBef>
                <a:spcPts val="2100"/>
              </a:spcBef>
              <a:spcAft>
                <a:spcPts val="0"/>
              </a:spcAft>
              <a:buFont typeface="Wingdings" panose="05000000000000000000" pitchFamily="2" charset="2"/>
              <a:buChar char="§"/>
              <a:defRPr/>
            </a:pPr>
            <a:r>
              <a:rPr lang="en-US" altLang="en-US" dirty="0">
                <a:latin typeface="Tahoma"/>
                <a:ea typeface="Tahoma"/>
                <a:cs typeface="Tahoma"/>
              </a:rPr>
              <a:t>Reporting Senior will be the Commanding Officer or Officer in Charge.</a:t>
            </a:r>
            <a:endParaRPr lang="en-US" dirty="0">
              <a:latin typeface="Tahoma"/>
              <a:ea typeface="Tahoma"/>
              <a:cs typeface="Tahoma"/>
            </a:endParaRPr>
          </a:p>
        </p:txBody>
      </p:sp>
      <p:sp>
        <p:nvSpPr>
          <p:cNvPr id="59396" name="Slide Number Placeholder 3">
            <a:extLst>
              <a:ext uri="{FF2B5EF4-FFF2-40B4-BE49-F238E27FC236}">
                <a16:creationId xmlns:a16="http://schemas.microsoft.com/office/drawing/2014/main" id="{CA090767-4545-C7C4-CBED-B724C4BB5A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0539032-B697-462D-A626-33C2B0FDB027}"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AA5FA51-398B-DBF3-7119-E4B74B9A9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0CE6A0DD-3CC9-EDF6-7FBA-D40FD473DC8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dirty="0">
                <a:solidFill>
                  <a:srgbClr val="212529"/>
                </a:solidFill>
                <a:latin typeface="Tahoma" panose="020B0604030504040204" pitchFamily="34" charset="0"/>
                <a:ea typeface="Tahoma" panose="020B0604030504040204" pitchFamily="34" charset="0"/>
                <a:cs typeface="Tahoma" panose="020B0604030504040204" pitchFamily="34" charset="0"/>
              </a:rPr>
              <a:t>FACILITATOR GUIDE:</a:t>
            </a:r>
          </a:p>
          <a:p>
            <a:pPr marL="171450" indent="-171450" defTabSz="930275">
              <a:buFont typeface="Wingdings" panose="05000000000000000000" pitchFamily="2" charset="2"/>
              <a:buChar char="§"/>
              <a:defRPr/>
            </a:pPr>
            <a:r>
              <a:rPr lang="en-US" altLang="en-US" dirty="0">
                <a:latin typeface="Tahoma"/>
                <a:ea typeface="Tahoma"/>
                <a:cs typeface="Tahoma"/>
              </a:rPr>
              <a:t>Once you scroll down to fill out the request you will come to “Request Details.”  “Request type” will determine the errors/warnings you will receive.</a:t>
            </a:r>
          </a:p>
          <a:p>
            <a:pPr marL="171450" indent="-171450" defTabSz="930275">
              <a:buFont typeface="Wingdings" panose="05000000000000000000" pitchFamily="2" charset="2"/>
              <a:buChar char="§"/>
              <a:defRPr/>
            </a:pPr>
            <a:endParaRPr lang="en-US" altLang="en-US" dirty="0"/>
          </a:p>
          <a:p>
            <a:pPr marL="171450" indent="-171450" defTabSz="930275">
              <a:buFont typeface="Wingdings" panose="05000000000000000000" pitchFamily="2" charset="2"/>
              <a:buChar char="§"/>
              <a:defRPr/>
            </a:pPr>
            <a:r>
              <a:rPr lang="en-US" altLang="en-US" dirty="0">
                <a:latin typeface="Tahoma"/>
                <a:ea typeface="Tahoma"/>
                <a:cs typeface="Tahoma"/>
              </a:rPr>
              <a:t>The following slides are examples of different errors/warnings a Sailor will see based on their request type.</a:t>
            </a:r>
          </a:p>
          <a:p>
            <a:pPr marL="171450" indent="-171450" defTabSz="930275">
              <a:buFont typeface="Wingdings" panose="05000000000000000000" pitchFamily="2" charset="2"/>
              <a:buChar char="§"/>
              <a:defRPr/>
            </a:pPr>
            <a:endParaRPr lang="en-US" altLang="en-US" dirty="0"/>
          </a:p>
          <a:p>
            <a:pPr defTabSz="930275">
              <a:defRPr/>
            </a:pPr>
            <a:r>
              <a:rPr lang="en-US" altLang="en-US" b="1" dirty="0">
                <a:latin typeface="Tahoma"/>
                <a:ea typeface="Tahoma"/>
                <a:cs typeface="Tahoma"/>
              </a:rPr>
              <a:t>Note:</a:t>
            </a:r>
            <a:r>
              <a:rPr lang="en-US" altLang="en-US" dirty="0">
                <a:latin typeface="Tahoma"/>
                <a:ea typeface="Tahoma"/>
                <a:cs typeface="Tahoma"/>
              </a:rPr>
              <a:t> Explain the errors/warnings will change as the member fills out the request.</a:t>
            </a:r>
          </a:p>
          <a:p>
            <a:pPr marL="171450" indent="-171450" defTabSz="930275">
              <a:buFontTx/>
              <a:buChar char="-"/>
              <a:defRPr/>
            </a:pPr>
            <a:endParaRPr lang="en-US" altLang="en-US" dirty="0"/>
          </a:p>
        </p:txBody>
      </p:sp>
      <p:sp>
        <p:nvSpPr>
          <p:cNvPr id="61444" name="Slide Number Placeholder 3">
            <a:extLst>
              <a:ext uri="{FF2B5EF4-FFF2-40B4-BE49-F238E27FC236}">
                <a16:creationId xmlns:a16="http://schemas.microsoft.com/office/drawing/2014/main" id="{D30B9EB9-5BFB-59D0-3D8A-8DD4031BEF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EAAF5A2-90A2-4FCF-A7B5-24235B49F700}" type="slidenum">
              <a:rPr lang="en-US" altLang="en-US"/>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3547DB34-6B97-DFB6-789A-2727777E51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056E4805-462D-174C-C68B-28FF11C7CF21}"/>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dirty="0">
                <a:solidFill>
                  <a:srgbClr val="212529"/>
                </a:solidFill>
              </a:rPr>
              <a:t>FACILITATOR GUIDE:</a:t>
            </a:r>
          </a:p>
          <a:p>
            <a:pPr marL="171450" indent="-171450" defTabSz="930275">
              <a:buFont typeface="Wingdings" panose="05000000000000000000" pitchFamily="2" charset="2"/>
              <a:buChar char="§"/>
              <a:defRPr/>
            </a:pPr>
            <a:r>
              <a:rPr lang="en-US" altLang="en-US" dirty="0">
                <a:latin typeface="Tahoma"/>
                <a:ea typeface="Tahoma"/>
                <a:cs typeface="Tahoma"/>
              </a:rPr>
              <a:t>Once you select a request type; fill out the blocks that pertains to the request .</a:t>
            </a:r>
            <a:endParaRPr lang="en-US" altLang="en-US" dirty="0"/>
          </a:p>
          <a:p>
            <a:pPr marL="171450" indent="-171450" defTabSz="930275">
              <a:buFont typeface="Wingdings" panose="05000000000000000000" pitchFamily="2" charset="2"/>
              <a:buChar char="§"/>
              <a:defRPr/>
            </a:pPr>
            <a:r>
              <a:rPr lang="en-US" altLang="en-US" dirty="0">
                <a:latin typeface="Tahoma"/>
                <a:ea typeface="Tahoma"/>
                <a:cs typeface="Tahoma"/>
              </a:rPr>
              <a:t>As you start to fill out the request some errors/warnings will turn </a:t>
            </a:r>
            <a:r>
              <a:rPr lang="en-US" altLang="en-US" dirty="0">
                <a:solidFill>
                  <a:srgbClr val="00B050"/>
                </a:solidFill>
                <a:latin typeface="Tahoma"/>
                <a:ea typeface="Tahoma"/>
                <a:cs typeface="Tahoma"/>
              </a:rPr>
              <a:t>green with a check mark </a:t>
            </a:r>
            <a:r>
              <a:rPr lang="en-US" altLang="en-US" dirty="0">
                <a:latin typeface="Tahoma"/>
                <a:ea typeface="Tahoma"/>
                <a:cs typeface="Tahoma"/>
              </a:rPr>
              <a:t>or a yellow triangle with exclamation mark.</a:t>
            </a:r>
            <a:endParaRPr lang="en-US" altLang="en-US" dirty="0"/>
          </a:p>
          <a:p>
            <a:pPr defTabSz="930275">
              <a:defRPr/>
            </a:pPr>
            <a:endParaRPr lang="en-US" altLang="en-US" dirty="0"/>
          </a:p>
          <a:p>
            <a:pPr defTabSz="930275">
              <a:defRPr/>
            </a:pPr>
            <a:r>
              <a:rPr lang="en-US" altLang="en-US" b="1" dirty="0">
                <a:latin typeface="Tahoma"/>
                <a:ea typeface="Tahoma"/>
                <a:cs typeface="Tahoma"/>
              </a:rPr>
              <a:t>Note: </a:t>
            </a:r>
            <a:r>
              <a:rPr lang="en-US" altLang="en-US" dirty="0">
                <a:latin typeface="Tahoma"/>
                <a:ea typeface="Tahoma"/>
                <a:cs typeface="Tahoma"/>
              </a:rPr>
              <a:t>Until the member completes the request and routes it; it will stay in members record as a draft.  When the request is in "draft mode" it can only be edited by the member but can be viewed by the Command Separation Specialist.</a:t>
            </a:r>
          </a:p>
          <a:p>
            <a:pPr defTabSz="930275">
              <a:defRPr/>
            </a:pPr>
            <a:endParaRPr lang="en-US" altLang="en-US" dirty="0"/>
          </a:p>
          <a:p>
            <a:pPr defTabSz="930275">
              <a:defRPr/>
            </a:pPr>
            <a:r>
              <a:rPr lang="en-US" altLang="en-US" b="1" dirty="0">
                <a:latin typeface="Tahoma"/>
                <a:ea typeface="Tahoma"/>
                <a:cs typeface="Tahoma"/>
              </a:rPr>
              <a:t>Note:</a:t>
            </a:r>
            <a:r>
              <a:rPr lang="en-US" altLang="en-US" dirty="0">
                <a:latin typeface="Tahoma"/>
                <a:ea typeface="Tahoma"/>
                <a:cs typeface="Tahoma"/>
              </a:rPr>
              <a:t> Explain the errors/warnings will change as the member fills out the request.</a:t>
            </a:r>
          </a:p>
          <a:p>
            <a:pPr defTabSz="930275">
              <a:defRPr/>
            </a:pPr>
            <a:endParaRPr lang="en-US" altLang="en-US" dirty="0"/>
          </a:p>
        </p:txBody>
      </p:sp>
      <p:sp>
        <p:nvSpPr>
          <p:cNvPr id="63492" name="Slide Number Placeholder 3">
            <a:extLst>
              <a:ext uri="{FF2B5EF4-FFF2-40B4-BE49-F238E27FC236}">
                <a16:creationId xmlns:a16="http://schemas.microsoft.com/office/drawing/2014/main" id="{8C3FABC8-186B-347D-861F-77F75389F5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C665256-08F5-45EE-9A13-D89AB573D18A}"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972D5E7C-BC20-4C62-78EC-BC273305AE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54788C4D-B25F-85DD-FB20-020E8C2A4EE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dirty="0">
                <a:solidFill>
                  <a:srgbClr val="212529"/>
                </a:solidFill>
              </a:rPr>
              <a:t>FACILITATOR GUIDE:</a:t>
            </a:r>
          </a:p>
          <a:p>
            <a:pPr defTabSz="930275">
              <a:defRPr/>
            </a:pPr>
            <a:r>
              <a:rPr lang="en-US" altLang="en-US" b="1" dirty="0">
                <a:latin typeface="Tahoma"/>
                <a:ea typeface="Tahoma"/>
                <a:cs typeface="Tahoma"/>
              </a:rPr>
              <a:t>Note:</a:t>
            </a:r>
            <a:r>
              <a:rPr lang="en-US" altLang="en-US" dirty="0">
                <a:latin typeface="Tahoma"/>
                <a:ea typeface="Tahoma"/>
                <a:cs typeface="Tahoma"/>
              </a:rPr>
              <a:t>  Please ignore the eligibility results on this slide since the EAOS/SEAOS are too far out to submit request.</a:t>
            </a:r>
            <a:endParaRPr lang="en-US" altLang="en-US" dirty="0"/>
          </a:p>
          <a:p>
            <a:pPr defTabSz="930275">
              <a:defRPr/>
            </a:pPr>
            <a:endParaRPr lang="en-US" altLang="en-US" dirty="0">
              <a:latin typeface="Tahoma"/>
              <a:ea typeface="Tahoma"/>
              <a:cs typeface="Tahoma"/>
            </a:endParaRPr>
          </a:p>
          <a:p>
            <a:pPr marL="171450" indent="-171450" defTabSz="930275">
              <a:buFont typeface="Wingdings" panose="05000000000000000000" pitchFamily="2" charset="2"/>
              <a:buChar char="§"/>
              <a:defRPr/>
            </a:pPr>
            <a:r>
              <a:rPr lang="en-US" altLang="en-US" dirty="0">
                <a:latin typeface="Tahoma"/>
                <a:ea typeface="Tahoma"/>
                <a:cs typeface="Tahoma"/>
              </a:rPr>
              <a:t>The purpose of this slide is to show how any errors/warnings for the request will be listed at the bottom of the page.</a:t>
            </a:r>
            <a:endParaRPr lang="en-US" altLang="en-US" dirty="0"/>
          </a:p>
          <a:p>
            <a:pPr marL="171450" indent="-171450" defTabSz="930275">
              <a:buFontTx/>
              <a:buChar char="-"/>
              <a:defRPr/>
            </a:pPr>
            <a:endParaRPr lang="en-US" altLang="en-US" dirty="0"/>
          </a:p>
          <a:p>
            <a:pPr defTabSz="930275">
              <a:defRPr/>
            </a:pPr>
            <a:r>
              <a:rPr lang="en-US" altLang="en-US" b="1" dirty="0">
                <a:latin typeface="Tahoma"/>
                <a:ea typeface="Tahoma"/>
                <a:cs typeface="Tahoma"/>
              </a:rPr>
              <a:t>Note:</a:t>
            </a:r>
            <a:r>
              <a:rPr lang="en-US" altLang="en-US" dirty="0">
                <a:latin typeface="Tahoma"/>
                <a:ea typeface="Tahoma"/>
                <a:cs typeface="Tahoma"/>
              </a:rPr>
              <a:t> Explain the errors/warnings will change as the member fills out the request.</a:t>
            </a:r>
            <a:endParaRPr lang="en-US" altLang="en-US" dirty="0"/>
          </a:p>
        </p:txBody>
      </p:sp>
      <p:sp>
        <p:nvSpPr>
          <p:cNvPr id="65540" name="Slide Number Placeholder 3">
            <a:extLst>
              <a:ext uri="{FF2B5EF4-FFF2-40B4-BE49-F238E27FC236}">
                <a16:creationId xmlns:a16="http://schemas.microsoft.com/office/drawing/2014/main" id="{4AD3B4A6-543F-7583-407D-91FE822C6B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3886FF-D87D-49AB-A094-6BFE9277FB5E}" type="slidenum">
              <a:rPr lang="en-US" altLang="en-US"/>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B9FDB0E-6C73-9F2E-6FD3-5E35B000FA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03BC127E-263F-FB62-97B4-B992133A0F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latin typeface="Tahoma"/>
                <a:ea typeface="Tahoma"/>
                <a:cs typeface="Tahoma"/>
              </a:rPr>
              <a:t>FACILITATOR GUIDE:</a:t>
            </a:r>
          </a:p>
          <a:p>
            <a:r>
              <a:rPr lang="en-US" altLang="en-US" dirty="0">
                <a:latin typeface="Tahoma"/>
                <a:ea typeface="Tahoma"/>
                <a:cs typeface="Tahoma"/>
              </a:rPr>
              <a:t>Review references.</a:t>
            </a:r>
            <a:endParaRPr lang="en-US" altLang="en-US" dirty="0"/>
          </a:p>
        </p:txBody>
      </p:sp>
      <p:sp>
        <p:nvSpPr>
          <p:cNvPr id="8196" name="Slide Number Placeholder 3">
            <a:extLst>
              <a:ext uri="{FF2B5EF4-FFF2-40B4-BE49-F238E27FC236}">
                <a16:creationId xmlns:a16="http://schemas.microsoft.com/office/drawing/2014/main" id="{7F0D9667-F91B-1832-12D8-A6664E4951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8C371E-2A2A-4F89-8E5A-EEE2BCEFE06B}" type="slidenum">
              <a:rPr lang="en-US"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75EB907-244B-C0DF-AC12-D1AA4506E3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2E650A67-3620-2B29-821E-D449EC0F07B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dirty="0">
                <a:solidFill>
                  <a:srgbClr val="212529"/>
                </a:solidFill>
              </a:rPr>
              <a:t>FACILITATOR GUIDE:</a:t>
            </a:r>
          </a:p>
          <a:p>
            <a:pPr marL="171450" indent="-171450" defTabSz="930275">
              <a:buFont typeface="Wingdings" panose="05000000000000000000" pitchFamily="2" charset="2"/>
              <a:buChar char="§"/>
              <a:defRPr/>
            </a:pPr>
            <a:r>
              <a:rPr lang="en-US" altLang="en-US" dirty="0"/>
              <a:t>Errors/Warnings</a:t>
            </a:r>
          </a:p>
          <a:p>
            <a:pPr marL="628650" lvl="1" indent="-171450" defTabSz="930275">
              <a:buFont typeface="Wingdings" panose="05000000000000000000" pitchFamily="2" charset="2"/>
              <a:buChar char="§"/>
              <a:defRPr/>
            </a:pPr>
            <a:r>
              <a:rPr lang="en-US" altLang="en-US" dirty="0">
                <a:latin typeface="Tahoma"/>
                <a:ea typeface="Tahoma"/>
                <a:cs typeface="Tahoma"/>
              </a:rPr>
              <a:t>Member will receive a “Failed Eligibility” if the request submitted is outside of members window for applying. </a:t>
            </a:r>
            <a:endParaRPr lang="en-US" altLang="en-US"/>
          </a:p>
          <a:p>
            <a:pPr lvl="1" defTabSz="930275">
              <a:defRPr/>
            </a:pPr>
            <a:endParaRPr lang="en-US" altLang="en-US" dirty="0"/>
          </a:p>
          <a:p>
            <a:pPr defTabSz="930275">
              <a:defRPr/>
            </a:pPr>
            <a:r>
              <a:rPr lang="en-US" altLang="en-US" b="1" dirty="0">
                <a:latin typeface="Tahoma"/>
                <a:ea typeface="Tahoma"/>
                <a:cs typeface="Tahoma"/>
              </a:rPr>
              <a:t>Note: </a:t>
            </a:r>
            <a:r>
              <a:rPr lang="en-US" altLang="en-US" dirty="0">
                <a:latin typeface="Tahoma"/>
                <a:ea typeface="Tahoma"/>
                <a:cs typeface="Tahoma"/>
              </a:rPr>
              <a:t>Possibility of Monetary debt was not acknowledged. Press "Route" and you will be prompted to acknowledge before continuing.</a:t>
            </a:r>
          </a:p>
          <a:p>
            <a:pPr defTabSz="930275">
              <a:defRPr/>
            </a:pPr>
            <a:r>
              <a:rPr lang="en-US" altLang="en-US" dirty="0">
                <a:latin typeface="Tahoma"/>
                <a:ea typeface="Tahoma"/>
                <a:cs typeface="Tahoma"/>
              </a:rPr>
              <a:t>                   - Explain that this error may apply to Sailors based off of leave sell back, debt for any previous travels not completed, or if member may be under/overpaid for the month if retirement/separation.</a:t>
            </a:r>
            <a:endParaRPr lang="en-US" altLang="en-US" dirty="0"/>
          </a:p>
          <a:p>
            <a:pPr defTabSz="930275">
              <a:defRPr/>
            </a:pPr>
            <a:endParaRPr lang="en-US" altLang="en-US" dirty="0">
              <a:latin typeface="Tahoma"/>
              <a:ea typeface="Tahoma"/>
              <a:cs typeface="Tahoma"/>
            </a:endParaRPr>
          </a:p>
          <a:p>
            <a:pPr defTabSz="930275">
              <a:defRPr/>
            </a:pPr>
            <a:r>
              <a:rPr lang="en-US" altLang="en-US" b="1" dirty="0">
                <a:latin typeface="Tahoma"/>
                <a:ea typeface="Tahoma"/>
                <a:cs typeface="Tahoma"/>
              </a:rPr>
              <a:t>Note:</a:t>
            </a:r>
            <a:r>
              <a:rPr lang="en-US" altLang="en-US" dirty="0">
                <a:latin typeface="Tahoma"/>
                <a:ea typeface="Tahoma"/>
                <a:cs typeface="Tahoma"/>
              </a:rPr>
              <a:t> Error/warning 	- Requested date occurs after EAOS (MM/DD/YYYY) and SEAOS (MM/DD/YYYY) dates.</a:t>
            </a:r>
            <a:endParaRPr lang="en-US" altLang="en-US" dirty="0"/>
          </a:p>
          <a:p>
            <a:pPr defTabSz="930275">
              <a:defRPr/>
            </a:pPr>
            <a:r>
              <a:rPr lang="en-US" altLang="en-US" dirty="0">
                <a:latin typeface="Tahoma"/>
                <a:ea typeface="Tahoma"/>
                <a:cs typeface="Tahoma"/>
              </a:rPr>
              <a:t>                   -With this error a member may require more service on contract to meet retirement or fleet reserve date. Explain the process the Sailor will complete with the CCC if this comes up i.e., extension process.</a:t>
            </a:r>
            <a:endParaRPr lang="en-US" altLang="en-US" dirty="0"/>
          </a:p>
        </p:txBody>
      </p:sp>
      <p:sp>
        <p:nvSpPr>
          <p:cNvPr id="67588" name="Slide Number Placeholder 3">
            <a:extLst>
              <a:ext uri="{FF2B5EF4-FFF2-40B4-BE49-F238E27FC236}">
                <a16:creationId xmlns:a16="http://schemas.microsoft.com/office/drawing/2014/main" id="{57BBBF50-A5F7-5D4C-1FDC-56A6844693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6400C51-3447-4582-AD25-41387DB689F8}" type="slidenum">
              <a:rPr lang="en-US" altLang="en-US"/>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205590B0-260C-9FE9-58EF-75A12A51B2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2D153A4-5C3F-086F-323E-EDF4AB8271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b="1" dirty="0">
                <a:solidFill>
                  <a:srgbClr val="212529"/>
                </a:solidFill>
              </a:rPr>
              <a:t>FACILITATOR GUIDE:</a:t>
            </a:r>
          </a:p>
          <a:p>
            <a:pPr defTabSz="930275"/>
            <a:r>
              <a:rPr lang="en-US" altLang="en-US" dirty="0">
                <a:solidFill>
                  <a:srgbClr val="212529"/>
                </a:solidFill>
                <a:latin typeface="Tahoma"/>
                <a:ea typeface="Tahoma"/>
                <a:cs typeface="Tahoma"/>
              </a:rPr>
              <a:t>None.</a:t>
            </a:r>
            <a:endParaRPr lang="en-US" altLang="en-US" dirty="0">
              <a:solidFill>
                <a:srgbClr val="212529"/>
              </a:solidFill>
            </a:endParaRPr>
          </a:p>
          <a:p>
            <a:pPr defTabSz="930275"/>
            <a:endParaRPr lang="en-US" altLang="en-US" dirty="0"/>
          </a:p>
        </p:txBody>
      </p:sp>
      <p:sp>
        <p:nvSpPr>
          <p:cNvPr id="69636" name="Slide Number Placeholder 3">
            <a:extLst>
              <a:ext uri="{FF2B5EF4-FFF2-40B4-BE49-F238E27FC236}">
                <a16:creationId xmlns:a16="http://schemas.microsoft.com/office/drawing/2014/main" id="{73BEEF27-6E82-C453-2D46-07307F1777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50B60AB-3A7C-4A0A-A345-235A355908D6}" type="slidenum">
              <a:rPr lang="en-US" altLang="en-US"/>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0D0F0FD-7DC9-0DBE-0FB7-72E9BEAA93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B3811A14-50D9-9ABE-0771-4C870433BC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endParaRPr lang="en-US" altLang="en-US"/>
          </a:p>
        </p:txBody>
      </p:sp>
      <p:sp>
        <p:nvSpPr>
          <p:cNvPr id="72708" name="Slide Number Placeholder 3">
            <a:extLst>
              <a:ext uri="{FF2B5EF4-FFF2-40B4-BE49-F238E27FC236}">
                <a16:creationId xmlns:a16="http://schemas.microsoft.com/office/drawing/2014/main" id="{219851AE-7018-A978-1224-4DB4A25174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A6B99C7B-B9A4-4737-AC6B-C5C1FF2AD510}" type="slidenum">
              <a:rPr lang="en-US" altLang="en-US"/>
              <a:pPr/>
              <a:t>33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8BEC7DC-733F-6992-3C2E-D02B7A114C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5587D72-2BA1-A6D3-EF1A-D37BC5FBFD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latin typeface="Tahoma"/>
                <a:ea typeface="Tahoma"/>
                <a:cs typeface="Tahoma"/>
              </a:rPr>
              <a:t>FACILITATOR GUIDE:</a:t>
            </a:r>
          </a:p>
          <a:p>
            <a:r>
              <a:rPr lang="en-US" altLang="en-US" dirty="0">
                <a:latin typeface="Tahoma"/>
                <a:ea typeface="Tahoma"/>
                <a:cs typeface="Tahoma"/>
              </a:rPr>
              <a:t>Review references.</a:t>
            </a:r>
            <a:endParaRPr lang="en-US" altLang="en-US" dirty="0"/>
          </a:p>
        </p:txBody>
      </p:sp>
      <p:sp>
        <p:nvSpPr>
          <p:cNvPr id="10244" name="Slide Number Placeholder 3">
            <a:extLst>
              <a:ext uri="{FF2B5EF4-FFF2-40B4-BE49-F238E27FC236}">
                <a16:creationId xmlns:a16="http://schemas.microsoft.com/office/drawing/2014/main" id="{EC220BE0-39B0-6E50-A82F-9182C0A20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67F8589-FFF5-4529-9631-306648D9FA01}"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6A33A72-3E8E-533A-7266-E2269477C9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DC795B4-5AF7-BADE-71B1-1ECBC0542B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solidFill>
                  <a:srgbClr val="212529"/>
                </a:solidFill>
              </a:rPr>
              <a:t>FACILITATOR GUIDE:</a:t>
            </a:r>
          </a:p>
          <a:p>
            <a:r>
              <a:rPr lang="en-US" altLang="en-US" b="1">
                <a:solidFill>
                  <a:srgbClr val="212529"/>
                </a:solidFill>
              </a:rPr>
              <a:t>Fleet Reserve </a:t>
            </a:r>
            <a:r>
              <a:rPr lang="en-US" altLang="en-US">
                <a:solidFill>
                  <a:srgbClr val="212529"/>
                </a:solidFill>
              </a:rPr>
              <a:t>- An enlisted member of the naval service who has completed a minimum of 20 years of active service in the armed forces may, at his/her request, be transferred to the Fleet Reserve.</a:t>
            </a:r>
          </a:p>
          <a:p>
            <a:endParaRPr lang="en-US" altLang="en-US">
              <a:solidFill>
                <a:srgbClr val="212529"/>
              </a:solidFill>
            </a:endParaRPr>
          </a:p>
          <a:p>
            <a:r>
              <a:rPr lang="en-US" altLang="en-US">
                <a:solidFill>
                  <a:srgbClr val="212529"/>
                </a:solidFill>
              </a:rPr>
              <a:t>Counselor assist with the following:</a:t>
            </a:r>
          </a:p>
          <a:p>
            <a:pPr marL="628650" lvl="1" indent="-171450">
              <a:buFont typeface="Wingdings" panose="05000000000000000000" pitchFamily="2" charset="2"/>
              <a:buChar char="§"/>
            </a:pPr>
            <a:r>
              <a:rPr lang="en-US" altLang="en-US">
                <a:solidFill>
                  <a:srgbClr val="212529"/>
                </a:solidFill>
              </a:rPr>
              <a:t>Initial screening to determine Sailors eligibility.</a:t>
            </a:r>
          </a:p>
          <a:p>
            <a:pPr marL="628650" lvl="1" indent="-171450">
              <a:buFont typeface="Wingdings" panose="05000000000000000000" pitchFamily="2" charset="2"/>
              <a:buChar char="§"/>
            </a:pPr>
            <a:r>
              <a:rPr lang="en-US" altLang="en-US">
                <a:solidFill>
                  <a:srgbClr val="212529"/>
                </a:solidFill>
              </a:rPr>
              <a:t>Help Sailors verify their statement of service.</a:t>
            </a:r>
          </a:p>
          <a:p>
            <a:endParaRPr lang="en-US" altLang="en-US">
              <a:solidFill>
                <a:srgbClr val="212529"/>
              </a:solidFill>
            </a:endParaRPr>
          </a:p>
          <a:p>
            <a:endParaRPr lang="en-US" altLang="en-US"/>
          </a:p>
        </p:txBody>
      </p:sp>
      <p:sp>
        <p:nvSpPr>
          <p:cNvPr id="12292" name="Slide Number Placeholder 3">
            <a:extLst>
              <a:ext uri="{FF2B5EF4-FFF2-40B4-BE49-F238E27FC236}">
                <a16:creationId xmlns:a16="http://schemas.microsoft.com/office/drawing/2014/main" id="{E3FEE482-0D05-BB2D-D427-FE78274770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777294D-D854-4593-9E3F-3D183ACFE674}"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7FD2B92-F4D5-78D1-A838-EF6486D4D7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E79D3C7-1F5F-D1CA-9810-5B2793CFE45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solidFill>
                  <a:srgbClr val="212529"/>
                </a:solidFill>
              </a:rPr>
              <a:t>FACILITATOR GUIDE:</a:t>
            </a:r>
          </a:p>
          <a:p>
            <a:pPr>
              <a:defRPr/>
            </a:pPr>
            <a:r>
              <a:rPr lang="en-US" altLang="en-US" b="1" dirty="0">
                <a:solidFill>
                  <a:srgbClr val="212529"/>
                </a:solidFill>
              </a:rPr>
              <a:t>Additional Notes:</a:t>
            </a:r>
          </a:p>
          <a:p>
            <a:pPr marL="171450" indent="-171450">
              <a:buFont typeface="Wingdings" panose="05000000000000000000" pitchFamily="2" charset="2"/>
              <a:buChar char="§"/>
              <a:defRPr/>
            </a:pPr>
            <a:r>
              <a:rPr lang="en-US" altLang="en-US" dirty="0">
                <a:solidFill>
                  <a:srgbClr val="212529"/>
                </a:solidFill>
              </a:rPr>
              <a:t>Release from active duty is effective on the day immediately preceding the effective date of retirement.</a:t>
            </a:r>
          </a:p>
          <a:p>
            <a:pPr>
              <a:defRPr/>
            </a:pPr>
            <a:r>
              <a:rPr lang="en-US" altLang="en-US" dirty="0">
                <a:solidFill>
                  <a:srgbClr val="212529"/>
                </a:solidFill>
              </a:rPr>
              <a:t>.  </a:t>
            </a:r>
          </a:p>
          <a:p>
            <a:pPr marL="171450" indent="-171450">
              <a:buFont typeface="Wingdings" panose="05000000000000000000" pitchFamily="2" charset="2"/>
              <a:buChar char="§"/>
              <a:defRPr/>
            </a:pPr>
            <a:r>
              <a:rPr lang="en-US" dirty="0"/>
              <a:t>HYT mandated retirements, may only be deferred if the Service member is:</a:t>
            </a:r>
          </a:p>
          <a:p>
            <a:pPr marL="628650" lvl="1" indent="-171450">
              <a:buFont typeface="Wingdings" panose="05000000000000000000" pitchFamily="2" charset="2"/>
              <a:buChar char="§"/>
              <a:defRPr/>
            </a:pPr>
            <a:r>
              <a:rPr lang="en-US" dirty="0"/>
              <a:t>hospitalized due to non-elective circumstances (i.e., acute, grave, or life threatening condition)</a:t>
            </a:r>
          </a:p>
          <a:p>
            <a:pPr marL="628650" lvl="1" indent="-171450">
              <a:buFont typeface="Wingdings" panose="05000000000000000000" pitchFamily="2" charset="2"/>
              <a:buChar char="§"/>
              <a:defRPr/>
            </a:pPr>
            <a:r>
              <a:rPr lang="en-US" dirty="0"/>
              <a:t>medical board report has been accepted by the president of a physical evaluation board for disability evaluation processing</a:t>
            </a:r>
            <a:endParaRPr lang="en-US" altLang="en-US" dirty="0">
              <a:solidFill>
                <a:srgbClr val="212529"/>
              </a:solidFill>
            </a:endParaRPr>
          </a:p>
          <a:p>
            <a:pPr>
              <a:defRPr/>
            </a:pPr>
            <a:endParaRPr lang="en-US" altLang="en-US" dirty="0">
              <a:solidFill>
                <a:srgbClr val="212529"/>
              </a:solidFill>
            </a:endParaRPr>
          </a:p>
          <a:p>
            <a:pPr>
              <a:defRPr/>
            </a:pPr>
            <a:endParaRPr lang="en-US" altLang="en-US" dirty="0"/>
          </a:p>
        </p:txBody>
      </p:sp>
      <p:sp>
        <p:nvSpPr>
          <p:cNvPr id="14340" name="Slide Number Placeholder 3">
            <a:extLst>
              <a:ext uri="{FF2B5EF4-FFF2-40B4-BE49-F238E27FC236}">
                <a16:creationId xmlns:a16="http://schemas.microsoft.com/office/drawing/2014/main" id="{4AF2C80B-B9EE-B49D-2566-ED9E1F28E0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D09A30-2187-4578-9981-A94BEAD34B5B}"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FA77D86-0CE1-BC0A-C3DC-2D27926BFC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4DD85EE0-B4DE-6316-8EC0-D4BC8F764EA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dirty="0">
                <a:solidFill>
                  <a:srgbClr val="212529"/>
                </a:solidFill>
              </a:rPr>
              <a:t>FACILITATOR GUIDE:</a:t>
            </a:r>
          </a:p>
          <a:p>
            <a:pPr marL="171450" indent="-171450" defTabSz="930275">
              <a:buFont typeface="Wingdings" panose="05000000000000000000" pitchFamily="2" charset="2"/>
              <a:buChar char="§"/>
              <a:defRPr/>
            </a:pPr>
            <a:r>
              <a:rPr lang="en-US" altLang="en-US" dirty="0"/>
              <a:t>E-6: Can request 6-18 months from requested FLTRES date </a:t>
            </a:r>
          </a:p>
          <a:p>
            <a:pPr marL="171450" indent="-171450" defTabSz="930275">
              <a:buFont typeface="Wingdings" panose="05000000000000000000" pitchFamily="2" charset="2"/>
              <a:buChar char="§"/>
              <a:defRPr/>
            </a:pPr>
            <a:r>
              <a:rPr lang="en-US" altLang="en-US" dirty="0"/>
              <a:t>E-7 to E-9:  Can request 6-24 months from requested FLTRES date</a:t>
            </a:r>
          </a:p>
          <a:p>
            <a:pPr marL="171450" indent="-171450" defTabSz="930275">
              <a:buFont typeface="Wingdings" panose="05000000000000000000" pitchFamily="2" charset="2"/>
              <a:buChar char="§"/>
              <a:defRPr/>
            </a:pPr>
            <a:endParaRPr lang="en-US" altLang="en-US" dirty="0"/>
          </a:p>
          <a:p>
            <a:pPr marL="171450" indent="-171450" defTabSz="930275">
              <a:buFont typeface="Wingdings" panose="05000000000000000000" pitchFamily="2" charset="2"/>
              <a:buChar char="§"/>
              <a:defRPr/>
            </a:pPr>
            <a:r>
              <a:rPr lang="en-US" altLang="en-US" dirty="0"/>
              <a:t>Discuss creditable service: </a:t>
            </a:r>
          </a:p>
          <a:p>
            <a:pPr marL="342900" eaLnBrk="1" hangingPunct="1">
              <a:buFont typeface="Wingdings" panose="05000000000000000000" pitchFamily="2" charset="2"/>
              <a:buChar char="§"/>
              <a:defRPr/>
            </a:pPr>
            <a:r>
              <a:rPr lang="en-US" altLang="en-US" sz="2400" dirty="0">
                <a:cs typeface="Times New Roman" panose="02020603050405020304" pitchFamily="18" charset="0"/>
              </a:rPr>
              <a:t>  The following is service creditable for Regular voluntary retirement for enlisted members:</a:t>
            </a:r>
          </a:p>
          <a:p>
            <a:pPr marL="800100" lvl="1" eaLnBrk="1" hangingPunct="1">
              <a:buFont typeface="Wingdings" panose="05000000000000000000" pitchFamily="2" charset="2"/>
              <a:buChar char="§"/>
              <a:defRPr/>
            </a:pPr>
            <a:r>
              <a:rPr lang="en-US" altLang="en-US" sz="2400" dirty="0">
                <a:cs typeface="Times New Roman" panose="02020603050405020304" pitchFamily="18" charset="0"/>
              </a:rPr>
              <a:t>All active service in the Uniformed Services; and</a:t>
            </a:r>
          </a:p>
          <a:p>
            <a:pPr marL="800100" lvl="1" eaLnBrk="1" hangingPunct="1">
              <a:buFont typeface="Wingdings" panose="05000000000000000000" pitchFamily="2" charset="2"/>
              <a:buChar char="§"/>
              <a:defRPr/>
            </a:pPr>
            <a:r>
              <a:rPr lang="en-US" altLang="en-US" sz="2400" dirty="0">
                <a:cs typeface="Times New Roman" panose="02020603050405020304" pitchFamily="18" charset="0"/>
              </a:rPr>
              <a:t> Service as a cadet or midshipman at Service academy</a:t>
            </a:r>
          </a:p>
          <a:p>
            <a:pPr eaLnBrk="1" hangingPunct="1">
              <a:buFont typeface="Wingdings" panose="05000000000000000000" pitchFamily="2" charset="2"/>
              <a:buNone/>
              <a:defRPr/>
            </a:pPr>
            <a:endParaRPr lang="en-US" altLang="en-US" dirty="0">
              <a:latin typeface="Arial" panose="020B0604020202020204" pitchFamily="34" charset="0"/>
              <a:cs typeface="Arial" panose="020B0604020202020204" pitchFamily="34" charset="0"/>
            </a:endParaRPr>
          </a:p>
          <a:p>
            <a:pPr defTabSz="930275">
              <a:defRPr/>
            </a:pPr>
            <a:endParaRPr lang="en-US" altLang="en-US" dirty="0"/>
          </a:p>
        </p:txBody>
      </p:sp>
      <p:sp>
        <p:nvSpPr>
          <p:cNvPr id="16388" name="Slide Number Placeholder 3">
            <a:extLst>
              <a:ext uri="{FF2B5EF4-FFF2-40B4-BE49-F238E27FC236}">
                <a16:creationId xmlns:a16="http://schemas.microsoft.com/office/drawing/2014/main" id="{5A6D8160-4049-50D3-24B6-5824705B08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B48677-9B23-4682-B4E6-56A4BC97136F}"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FADB3AD-BC37-FC7C-5CF5-646D9389F4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E231802-B866-C678-2EEB-7DE04B541F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b="1">
                <a:solidFill>
                  <a:srgbClr val="212529"/>
                </a:solidFill>
              </a:rPr>
              <a:t>FACILITATOR GUIDE:</a:t>
            </a:r>
          </a:p>
          <a:p>
            <a:pPr defTabSz="930275"/>
            <a:r>
              <a:rPr lang="en-US" altLang="en-US">
                <a:solidFill>
                  <a:srgbClr val="212529"/>
                </a:solidFill>
              </a:rPr>
              <a:t>Review MPM prior to briefing slide.  </a:t>
            </a:r>
          </a:p>
          <a:p>
            <a:pPr defTabSz="930275"/>
            <a:endParaRPr lang="en-US" altLang="en-US"/>
          </a:p>
        </p:txBody>
      </p:sp>
      <p:sp>
        <p:nvSpPr>
          <p:cNvPr id="18436" name="Slide Number Placeholder 3">
            <a:extLst>
              <a:ext uri="{FF2B5EF4-FFF2-40B4-BE49-F238E27FC236}">
                <a16:creationId xmlns:a16="http://schemas.microsoft.com/office/drawing/2014/main" id="{4F331C83-9706-A3F1-6304-45F2BA4C1D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1E97B0-9D3E-47A5-B563-2EAF6ABF68F3}"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C499944-256B-7E6A-C646-3531F56B45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CD852369-3EF3-7C1C-5637-524A30D7CCB0}"/>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dirty="0">
                <a:solidFill>
                  <a:srgbClr val="212529"/>
                </a:solidFill>
              </a:rPr>
              <a:t>FACILITATOR GUIDE:</a:t>
            </a:r>
          </a:p>
          <a:p>
            <a:pPr marL="171450" lvl="1" indent="-171450" defTabSz="930275">
              <a:buFont typeface="Wingdings" panose="05000000000000000000" pitchFamily="2" charset="2"/>
              <a:buChar char="§"/>
              <a:defRPr/>
            </a:pPr>
            <a:r>
              <a:rPr lang="en-US" altLang="en-US" dirty="0">
                <a:solidFill>
                  <a:srgbClr val="212529"/>
                </a:solidFill>
              </a:rPr>
              <a:t>E6 and below:  6–18 months prior to requested Fleet Reserve date</a:t>
            </a:r>
          </a:p>
          <a:p>
            <a:pPr marL="171450" lvl="1" indent="-171450" defTabSz="930275">
              <a:buFont typeface="Wingdings" panose="05000000000000000000" pitchFamily="2" charset="2"/>
              <a:buChar char="§"/>
              <a:defRPr/>
            </a:pPr>
            <a:r>
              <a:rPr lang="en-US" altLang="en-US" dirty="0">
                <a:solidFill>
                  <a:srgbClr val="212529"/>
                </a:solidFill>
              </a:rPr>
              <a:t>E7 and above:  6-24 months prior to requested Fleet Reserve date </a:t>
            </a:r>
          </a:p>
          <a:p>
            <a:pPr marL="171450" lvl="1" indent="-171450" defTabSz="930275">
              <a:buFont typeface="Wingdings" panose="05000000000000000000" pitchFamily="2" charset="2"/>
              <a:buChar char="§"/>
              <a:defRPr/>
            </a:pPr>
            <a:r>
              <a:rPr lang="en-US" altLang="en-US" dirty="0">
                <a:solidFill>
                  <a:srgbClr val="212529"/>
                </a:solidFill>
              </a:rPr>
              <a:t>Retirement requests should be submitted 24 months prior to requested Retirement date</a:t>
            </a:r>
          </a:p>
          <a:p>
            <a:pPr marL="171450" lvl="1" indent="-171450" defTabSz="930275">
              <a:buFont typeface="Wingdings" panose="05000000000000000000" pitchFamily="2" charset="2"/>
              <a:buChar char="§"/>
              <a:defRPr/>
            </a:pPr>
            <a:endParaRPr lang="en-US" altLang="en-US" dirty="0">
              <a:solidFill>
                <a:srgbClr val="212529"/>
              </a:solidFill>
            </a:endParaRPr>
          </a:p>
          <a:p>
            <a:pPr marL="0" lvl="1" defTabSz="930275">
              <a:buFont typeface="Wingdings" panose="05000000000000000000" pitchFamily="2" charset="2"/>
              <a:buNone/>
              <a:defRPr/>
            </a:pPr>
            <a:r>
              <a:rPr lang="en-US" altLang="en-US" dirty="0">
                <a:solidFill>
                  <a:srgbClr val="212529"/>
                </a:solidFill>
              </a:rPr>
              <a:t>Additional Notes:</a:t>
            </a:r>
          </a:p>
          <a:p>
            <a:pPr marL="0" lvl="1" defTabSz="930275">
              <a:buFont typeface="Wingdings" panose="05000000000000000000" pitchFamily="2" charset="2"/>
              <a:buNone/>
              <a:defRPr/>
            </a:pPr>
            <a:r>
              <a:rPr lang="en-US" altLang="en-US" dirty="0">
                <a:solidFill>
                  <a:srgbClr val="212529"/>
                </a:solidFill>
              </a:rPr>
              <a:t>All messages will be available in NSIPS</a:t>
            </a:r>
          </a:p>
          <a:p>
            <a:pPr marL="0" lvl="1" defTabSz="930275">
              <a:buFont typeface="Wingdings" panose="05000000000000000000" pitchFamily="2" charset="2"/>
              <a:buNone/>
              <a:defRPr/>
            </a:pPr>
            <a:r>
              <a:rPr lang="en-US" altLang="en-US" dirty="0">
                <a:solidFill>
                  <a:srgbClr val="212529"/>
                </a:solidFill>
              </a:rPr>
              <a:t>Approval can be used to complete any OBLISERV requirements to reach the authorized Fleet Reserve/Retirement date.</a:t>
            </a:r>
            <a:endParaRPr lang="en-US" altLang="en-US" dirty="0"/>
          </a:p>
          <a:p>
            <a:pPr marL="171450" indent="-171450" defTabSz="930275">
              <a:buFont typeface="Wingdings" panose="05000000000000000000" pitchFamily="2" charset="2"/>
              <a:buChar char="§"/>
              <a:defRPr/>
            </a:pPr>
            <a:endParaRPr lang="en-US" altLang="en-US" dirty="0"/>
          </a:p>
        </p:txBody>
      </p:sp>
      <p:sp>
        <p:nvSpPr>
          <p:cNvPr id="20484" name="Slide Number Placeholder 3">
            <a:extLst>
              <a:ext uri="{FF2B5EF4-FFF2-40B4-BE49-F238E27FC236}">
                <a16:creationId xmlns:a16="http://schemas.microsoft.com/office/drawing/2014/main" id="{C30300A9-A491-8B13-AD28-2B4BC9D1A0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cs typeface="Tahoma" panose="020B0604030504040204" pitchFamily="34" charset="0"/>
              </a:defRPr>
            </a:lvl1pPr>
            <a:lvl2pPr marL="755650" indent="-290513">
              <a:spcBef>
                <a:spcPct val="30000"/>
              </a:spcBef>
              <a:defRPr sz="1200">
                <a:solidFill>
                  <a:schemeClr val="tx1"/>
                </a:solidFill>
                <a:latin typeface="Tahoma" panose="020B0604030504040204" pitchFamily="34" charset="0"/>
                <a:cs typeface="Tahoma" panose="020B0604030504040204" pitchFamily="34" charset="0"/>
              </a:defRPr>
            </a:lvl2pPr>
            <a:lvl3pPr marL="1163638" indent="-231775">
              <a:spcBef>
                <a:spcPct val="30000"/>
              </a:spcBef>
              <a:defRPr sz="1200">
                <a:solidFill>
                  <a:schemeClr val="tx1"/>
                </a:solidFill>
                <a:latin typeface="Tahoma" panose="020B0604030504040204" pitchFamily="34" charset="0"/>
                <a:cs typeface="Tahoma" panose="020B0604030504040204" pitchFamily="34" charset="0"/>
              </a:defRPr>
            </a:lvl3pPr>
            <a:lvl4pPr marL="1630363" indent="-231775">
              <a:spcBef>
                <a:spcPct val="30000"/>
              </a:spcBef>
              <a:defRPr sz="1200">
                <a:solidFill>
                  <a:schemeClr val="tx1"/>
                </a:solidFill>
                <a:latin typeface="Tahoma" panose="020B0604030504040204" pitchFamily="34" charset="0"/>
                <a:cs typeface="Tahoma" panose="020B0604030504040204" pitchFamily="34" charset="0"/>
              </a:defRPr>
            </a:lvl4pPr>
            <a:lvl5pPr marL="2095500" indent="-231775">
              <a:spcBef>
                <a:spcPct val="30000"/>
              </a:spcBef>
              <a:defRPr sz="1200">
                <a:solidFill>
                  <a:schemeClr val="tx1"/>
                </a:solidFill>
                <a:latin typeface="Tahoma" panose="020B0604030504040204" pitchFamily="34" charset="0"/>
                <a:cs typeface="Tahoma" panose="020B0604030504040204" pitchFamily="34" charset="0"/>
              </a:defRPr>
            </a:lvl5pPr>
            <a:lvl6pPr marL="25527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6pPr>
            <a:lvl7pPr marL="30099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7pPr>
            <a:lvl8pPr marL="34671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8pPr>
            <a:lvl9pPr marL="39243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9pPr>
          </a:lstStyle>
          <a:p>
            <a:pPr>
              <a:spcBef>
                <a:spcPct val="0"/>
              </a:spcBef>
            </a:pPr>
            <a:fld id="{4AE93745-EA90-4257-BC97-B3C71D69BAE2}" type="slidenum">
              <a:rPr lang="en-US" altLang="en-US">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3"/>
            <a:ext cx="7772400" cy="1909763"/>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909609"/>
            <a:ext cx="6858000" cy="1655762"/>
          </a:xfrm>
        </p:spPr>
        <p:txBody>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77614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4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993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82317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049141"/>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1956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6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565458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790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10269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09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5629643" cy="1072342"/>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1596048"/>
            <a:ext cx="4629150" cy="426500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96044"/>
            <a:ext cx="2949178" cy="427294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418514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1"/>
            <a:ext cx="5654581" cy="102246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546167"/>
            <a:ext cx="4629150" cy="4314884"/>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29841" y="1554104"/>
            <a:ext cx="2949178" cy="43148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21233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97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13C728E-C2BD-B928-EB79-124C4583CB86}"/>
              </a:ext>
            </a:extLst>
          </p:cNvPr>
          <p:cNvSpPr>
            <a:spLocks noGrp="1"/>
          </p:cNvSpPr>
          <p:nvPr>
            <p:ph type="title"/>
          </p:nvPr>
        </p:nvSpPr>
        <p:spPr bwMode="auto">
          <a:xfrm>
            <a:off x="1571625" y="228600"/>
            <a:ext cx="563086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34837C9-2A31-BCA6-9ED4-DCFB2C1C807A}"/>
              </a:ext>
            </a:extLst>
          </p:cNvPr>
          <p:cNvSpPr>
            <a:spLocks noGrp="1"/>
          </p:cNvSpPr>
          <p:nvPr>
            <p:ph type="body" idx="1"/>
          </p:nvPr>
        </p:nvSpPr>
        <p:spPr bwMode="auto">
          <a:xfrm>
            <a:off x="442913" y="1900238"/>
            <a:ext cx="7886700" cy="41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1"/>
          <a:stretch>
            <a:fillRect/>
          </a:stretch>
        </p:blipFill>
        <p:spPr>
          <a:xfrm>
            <a:off x="7696200" y="6000750"/>
            <a:ext cx="1335088" cy="771525"/>
          </a:xfrm>
          <a:prstGeom prst="rect">
            <a:avLst/>
          </a:prstGeom>
          <a:solidFill>
            <a:schemeClr val="accent5">
              <a:lumMod val="75000"/>
            </a:schemeClr>
          </a:solidFill>
        </p:spPr>
      </p:pic>
      <p:pic>
        <p:nvPicPr>
          <p:cNvPr id="1029" name="Picture 3">
            <a:extLst>
              <a:ext uri="{FF2B5EF4-FFF2-40B4-BE49-F238E27FC236}">
                <a16:creationId xmlns:a16="http://schemas.microsoft.com/office/drawing/2014/main" id="{60DD3845-D933-F1EB-EB5B-D1B436D93A85}"/>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826375" y="152400"/>
            <a:ext cx="111918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Lst>
  <p:hf sldNum="0" hdr="0" ftr="0" dt="0"/>
  <p:txStyles>
    <p:titleStyle>
      <a:lvl1pPr algn="ctr" defTabSz="685800" rtl="0" eaLnBrk="0" fontAlgn="base" hangingPunct="0">
        <a:lnSpc>
          <a:spcPct val="90000"/>
        </a:lnSpc>
        <a:spcBef>
          <a:spcPct val="0"/>
        </a:spcBef>
        <a:spcAft>
          <a:spcPct val="0"/>
        </a:spcAft>
        <a:defRPr sz="3200" kern="1200">
          <a:solidFill>
            <a:schemeClr val="tx1"/>
          </a:solidFill>
          <a:latin typeface="+mj-lt"/>
          <a:ea typeface="+mj-ea"/>
          <a:cs typeface="+mj-cs"/>
        </a:defRPr>
      </a:lvl1pPr>
      <a:lvl2pPr algn="ctr" defTabSz="685800" rtl="0" eaLnBrk="0" fontAlgn="base" hangingPunct="0">
        <a:lnSpc>
          <a:spcPct val="90000"/>
        </a:lnSpc>
        <a:spcBef>
          <a:spcPct val="0"/>
        </a:spcBef>
        <a:spcAft>
          <a:spcPct val="0"/>
        </a:spcAft>
        <a:defRPr sz="3200">
          <a:solidFill>
            <a:schemeClr val="tx1"/>
          </a:solidFill>
          <a:latin typeface="Tahoma" panose="020B0604030504040204" pitchFamily="34" charset="0"/>
        </a:defRPr>
      </a:lvl2pPr>
      <a:lvl3pPr algn="ctr" defTabSz="685800" rtl="0" eaLnBrk="0" fontAlgn="base" hangingPunct="0">
        <a:lnSpc>
          <a:spcPct val="90000"/>
        </a:lnSpc>
        <a:spcBef>
          <a:spcPct val="0"/>
        </a:spcBef>
        <a:spcAft>
          <a:spcPct val="0"/>
        </a:spcAft>
        <a:defRPr sz="3200">
          <a:solidFill>
            <a:schemeClr val="tx1"/>
          </a:solidFill>
          <a:latin typeface="Tahoma" panose="020B0604030504040204" pitchFamily="34" charset="0"/>
        </a:defRPr>
      </a:lvl3pPr>
      <a:lvl4pPr algn="ctr" defTabSz="685800" rtl="0" eaLnBrk="0" fontAlgn="base" hangingPunct="0">
        <a:lnSpc>
          <a:spcPct val="90000"/>
        </a:lnSpc>
        <a:spcBef>
          <a:spcPct val="0"/>
        </a:spcBef>
        <a:spcAft>
          <a:spcPct val="0"/>
        </a:spcAft>
        <a:defRPr sz="3200">
          <a:solidFill>
            <a:schemeClr val="tx1"/>
          </a:solidFill>
          <a:latin typeface="Tahoma" panose="020B0604030504040204" pitchFamily="34" charset="0"/>
        </a:defRPr>
      </a:lvl4pPr>
      <a:lvl5pPr algn="ctr" defTabSz="685800" rtl="0" eaLnBrk="0" fontAlgn="base" hangingPunct="0">
        <a:lnSpc>
          <a:spcPct val="90000"/>
        </a:lnSpc>
        <a:spcBef>
          <a:spcPct val="0"/>
        </a:spcBef>
        <a:spcAft>
          <a:spcPct val="0"/>
        </a:spcAft>
        <a:defRPr sz="3200">
          <a:solidFill>
            <a:schemeClr val="tx1"/>
          </a:solidFill>
          <a:latin typeface="Tahoma" panose="020B0604030504040204" pitchFamily="34" charset="0"/>
        </a:defRPr>
      </a:lvl5pPr>
      <a:lvl6pPr marL="457200" algn="ctr" defTabSz="685800" rtl="0" fontAlgn="base">
        <a:lnSpc>
          <a:spcPct val="90000"/>
        </a:lnSpc>
        <a:spcBef>
          <a:spcPct val="0"/>
        </a:spcBef>
        <a:spcAft>
          <a:spcPct val="0"/>
        </a:spcAft>
        <a:defRPr sz="3200">
          <a:solidFill>
            <a:schemeClr val="tx1"/>
          </a:solidFill>
          <a:latin typeface="Tahoma" panose="020B0604030504040204" pitchFamily="34" charset="0"/>
        </a:defRPr>
      </a:lvl6pPr>
      <a:lvl7pPr marL="914400" algn="ctr" defTabSz="685800" rtl="0" fontAlgn="base">
        <a:lnSpc>
          <a:spcPct val="90000"/>
        </a:lnSpc>
        <a:spcBef>
          <a:spcPct val="0"/>
        </a:spcBef>
        <a:spcAft>
          <a:spcPct val="0"/>
        </a:spcAft>
        <a:defRPr sz="3200">
          <a:solidFill>
            <a:schemeClr val="tx1"/>
          </a:solidFill>
          <a:latin typeface="Tahoma" panose="020B0604030504040204" pitchFamily="34" charset="0"/>
        </a:defRPr>
      </a:lvl7pPr>
      <a:lvl8pPr marL="1371600" algn="ctr" defTabSz="685800" rtl="0" fontAlgn="base">
        <a:lnSpc>
          <a:spcPct val="90000"/>
        </a:lnSpc>
        <a:spcBef>
          <a:spcPct val="0"/>
        </a:spcBef>
        <a:spcAft>
          <a:spcPct val="0"/>
        </a:spcAft>
        <a:defRPr sz="3200">
          <a:solidFill>
            <a:schemeClr val="tx1"/>
          </a:solidFill>
          <a:latin typeface="Tahoma" panose="020B0604030504040204" pitchFamily="34" charset="0"/>
        </a:defRPr>
      </a:lvl8pPr>
      <a:lvl9pPr marL="1828800" algn="ctr" defTabSz="685800" rtl="0" fontAlgn="base">
        <a:lnSpc>
          <a:spcPct val="90000"/>
        </a:lnSpc>
        <a:spcBef>
          <a:spcPct val="0"/>
        </a:spcBef>
        <a:spcAft>
          <a:spcPct val="0"/>
        </a:spcAft>
        <a:defRPr sz="3200">
          <a:solidFill>
            <a:schemeClr val="tx1"/>
          </a:solidFill>
          <a:latin typeface="Tahoma" panose="020B060403050404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panose="05000000000000000000" pitchFamily="2" charset="2"/>
        <a:buChar char="§"/>
        <a:defRPr sz="2400" kern="1200">
          <a:solidFill>
            <a:schemeClr val="bg2"/>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panose="05000000000000000000" pitchFamily="2" charset="2"/>
        <a:buChar char="§"/>
        <a:defRPr kern="1200">
          <a:solidFill>
            <a:schemeClr val="bg2"/>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panose="05000000000000000000" pitchFamily="2" charset="2"/>
        <a:buChar char="§"/>
        <a:defRPr sz="1500" kern="1200">
          <a:solidFill>
            <a:schemeClr val="bg2"/>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panose="05000000000000000000" pitchFamily="2" charset="2"/>
        <a:buChar char="§"/>
        <a:defRPr sz="1300" kern="1200">
          <a:solidFill>
            <a:schemeClr val="bg2"/>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panose="05000000000000000000" pitchFamily="2" charset="2"/>
        <a:buChar char="§"/>
        <a:defRPr sz="13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5B571450-0189-1CB0-5976-A76040DF0AE8}"/>
              </a:ext>
            </a:extLst>
          </p:cNvPr>
          <p:cNvSpPr txBox="1">
            <a:spLocks noChangeArrowheads="1"/>
          </p:cNvSpPr>
          <p:nvPr/>
        </p:nvSpPr>
        <p:spPr bwMode="auto">
          <a:xfrm>
            <a:off x="608013" y="2895600"/>
            <a:ext cx="7775575" cy="2117725"/>
          </a:xfrm>
          <a:prstGeom prst="rect">
            <a:avLst/>
          </a:prstGeom>
          <a:noFill/>
          <a:ln>
            <a:noFill/>
          </a:ln>
          <a:extLst>
            <a:ext uri="{909E8E84-426E-40DD-AFC4-6F175D3DCCD1}">
              <a14:hiddenFill xmlns:a14="http://schemas.microsoft.com/office/drawing/2010/main">
                <a:solidFill>
                  <a:srgbClr val="000066">
                    <a:alpha val="76077"/>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Wingdings" panose="05000000000000000000" pitchFamily="2" charset="2"/>
              <a:buChar char="§"/>
              <a:defRPr sz="2400">
                <a:solidFill>
                  <a:schemeClr val="bg2"/>
                </a:solidFill>
                <a:latin typeface="Tahoma" panose="020B0604030504040204" pitchFamily="34" charset="0"/>
              </a:defRPr>
            </a:lvl1pPr>
            <a:lvl2pPr marL="742950" indent="-285750">
              <a:lnSpc>
                <a:spcPct val="90000"/>
              </a:lnSpc>
              <a:spcBef>
                <a:spcPts val="375"/>
              </a:spcBef>
              <a:buFont typeface="Wingdings" panose="05000000000000000000" pitchFamily="2" charset="2"/>
              <a:buChar char="§"/>
              <a:defRPr>
                <a:solidFill>
                  <a:schemeClr val="bg2"/>
                </a:solidFill>
                <a:latin typeface="Tahoma" panose="020B0604030504040204" pitchFamily="34" charset="0"/>
              </a:defRPr>
            </a:lvl2pPr>
            <a:lvl3pPr marL="1143000" indent="-228600">
              <a:lnSpc>
                <a:spcPct val="90000"/>
              </a:lnSpc>
              <a:spcBef>
                <a:spcPts val="375"/>
              </a:spcBef>
              <a:buFont typeface="Wingdings" panose="05000000000000000000" pitchFamily="2" charset="2"/>
              <a:buChar char="§"/>
              <a:defRPr sz="1500">
                <a:solidFill>
                  <a:schemeClr val="bg2"/>
                </a:solidFill>
                <a:latin typeface="Tahoma" panose="020B0604030504040204" pitchFamily="34" charset="0"/>
              </a:defRPr>
            </a:lvl3pPr>
            <a:lvl4pPr marL="1600200" indent="-228600">
              <a:lnSpc>
                <a:spcPct val="90000"/>
              </a:lnSpc>
              <a:spcBef>
                <a:spcPts val="375"/>
              </a:spcBef>
              <a:buFont typeface="Wingdings" panose="05000000000000000000" pitchFamily="2" charset="2"/>
              <a:buChar char="§"/>
              <a:defRPr sz="1300">
                <a:solidFill>
                  <a:schemeClr val="bg2"/>
                </a:solidFill>
                <a:latin typeface="Tahoma" panose="020B0604030504040204" pitchFamily="34" charset="0"/>
              </a:defRPr>
            </a:lvl4pPr>
            <a:lvl5pPr marL="2057400" indent="-228600">
              <a:lnSpc>
                <a:spcPct val="90000"/>
              </a:lnSpc>
              <a:spcBef>
                <a:spcPts val="375"/>
              </a:spcBef>
              <a:buFont typeface="Wingdings" panose="05000000000000000000" pitchFamily="2" charset="2"/>
              <a:buChar char="§"/>
              <a:defRPr sz="1300">
                <a:solidFill>
                  <a:schemeClr val="bg2"/>
                </a:solidFill>
                <a:latin typeface="Tahoma" panose="020B0604030504040204" pitchFamily="34" charset="0"/>
              </a:defRPr>
            </a:lvl5pPr>
            <a:lvl6pPr marL="2514600" indent="-228600" eaLnBrk="0" fontAlgn="base" hangingPunct="0">
              <a:lnSpc>
                <a:spcPct val="90000"/>
              </a:lnSpc>
              <a:spcBef>
                <a:spcPts val="375"/>
              </a:spcBef>
              <a:spcAft>
                <a:spcPct val="0"/>
              </a:spcAft>
              <a:buFont typeface="Wingdings" panose="05000000000000000000" pitchFamily="2" charset="2"/>
              <a:buChar char="§"/>
              <a:defRPr sz="1300">
                <a:solidFill>
                  <a:schemeClr val="bg2"/>
                </a:solidFill>
                <a:latin typeface="Tahoma" panose="020B0604030504040204" pitchFamily="34" charset="0"/>
              </a:defRPr>
            </a:lvl6pPr>
            <a:lvl7pPr marL="2971800" indent="-228600" eaLnBrk="0" fontAlgn="base" hangingPunct="0">
              <a:lnSpc>
                <a:spcPct val="90000"/>
              </a:lnSpc>
              <a:spcBef>
                <a:spcPts val="375"/>
              </a:spcBef>
              <a:spcAft>
                <a:spcPct val="0"/>
              </a:spcAft>
              <a:buFont typeface="Wingdings" panose="05000000000000000000" pitchFamily="2" charset="2"/>
              <a:buChar char="§"/>
              <a:defRPr sz="1300">
                <a:solidFill>
                  <a:schemeClr val="bg2"/>
                </a:solidFill>
                <a:latin typeface="Tahoma" panose="020B0604030504040204" pitchFamily="34" charset="0"/>
              </a:defRPr>
            </a:lvl7pPr>
            <a:lvl8pPr marL="3429000" indent="-228600" eaLnBrk="0" fontAlgn="base" hangingPunct="0">
              <a:lnSpc>
                <a:spcPct val="90000"/>
              </a:lnSpc>
              <a:spcBef>
                <a:spcPts val="375"/>
              </a:spcBef>
              <a:spcAft>
                <a:spcPct val="0"/>
              </a:spcAft>
              <a:buFont typeface="Wingdings" panose="05000000000000000000" pitchFamily="2" charset="2"/>
              <a:buChar char="§"/>
              <a:defRPr sz="1300">
                <a:solidFill>
                  <a:schemeClr val="bg2"/>
                </a:solidFill>
                <a:latin typeface="Tahoma" panose="020B0604030504040204" pitchFamily="34" charset="0"/>
              </a:defRPr>
            </a:lvl8pPr>
            <a:lvl9pPr marL="3886200" indent="-228600" eaLnBrk="0" fontAlgn="base" hangingPunct="0">
              <a:lnSpc>
                <a:spcPct val="90000"/>
              </a:lnSpc>
              <a:spcBef>
                <a:spcPts val="375"/>
              </a:spcBef>
              <a:spcAft>
                <a:spcPct val="0"/>
              </a:spcAft>
              <a:buFont typeface="Wingdings" panose="05000000000000000000" pitchFamily="2" charset="2"/>
              <a:buChar char="§"/>
              <a:defRPr sz="1300">
                <a:solidFill>
                  <a:schemeClr val="bg2"/>
                </a:solidFill>
                <a:latin typeface="Tahoma" panose="020B0604030504040204" pitchFamily="34" charset="0"/>
              </a:defRPr>
            </a:lvl9pPr>
          </a:lstStyle>
          <a:p>
            <a:pPr algn="ctr" eaLnBrk="1" hangingPunct="1">
              <a:lnSpc>
                <a:spcPct val="100000"/>
              </a:lnSpc>
              <a:spcBef>
                <a:spcPct val="20000"/>
              </a:spcBef>
              <a:buClr>
                <a:srgbClr val="FFFF9B"/>
              </a:buClr>
              <a:buFont typeface="Wingdings" panose="05000000000000000000" pitchFamily="2" charset="2"/>
              <a:buNone/>
            </a:pPr>
            <a:r>
              <a:rPr lang="en-US" altLang="en-US" sz="4400">
                <a:cs typeface="Tahoma" panose="020B0604030504040204" pitchFamily="34" charset="0"/>
              </a:rPr>
              <a:t>Fleet Reserve and Retirement</a:t>
            </a:r>
          </a:p>
        </p:txBody>
      </p:sp>
      <p:sp>
        <p:nvSpPr>
          <p:cNvPr id="4" name="Title 4">
            <a:extLst>
              <a:ext uri="{FF2B5EF4-FFF2-40B4-BE49-F238E27FC236}">
                <a16:creationId xmlns:a16="http://schemas.microsoft.com/office/drawing/2014/main" id="{C5141DD4-66E5-9160-85C4-CF8CBC9F8ED1}"/>
              </a:ext>
            </a:extLst>
          </p:cNvPr>
          <p:cNvSpPr txBox="1">
            <a:spLocks noGrp="1" noChangeArrowheads="1"/>
          </p:cNvSpPr>
          <p:nvPr/>
        </p:nvSpPr>
        <p:spPr bwMode="auto">
          <a:xfrm>
            <a:off x="381000" y="1552575"/>
            <a:ext cx="8229600" cy="1524000"/>
          </a:xfrm>
          <a:prstGeom prst="rect">
            <a:avLst/>
          </a:prstGeom>
          <a:noFill/>
          <a:ln>
            <a:noFill/>
          </a:ln>
        </p:spPr>
        <p:txBody>
          <a:bodyPr anchor="ctr"/>
          <a:lstStyle>
            <a:lvl1pPr algn="l" rtl="0" eaLnBrk="0" fontAlgn="base" hangingPunct="0">
              <a:spcBef>
                <a:spcPct val="0"/>
              </a:spcBef>
              <a:spcAft>
                <a:spcPct val="0"/>
              </a:spcAft>
              <a:defRPr sz="4000" b="1" kern="1200">
                <a:solidFill>
                  <a:srgbClr val="FFFF9B"/>
                </a:solidFill>
                <a:effectLst>
                  <a:outerShdw blurRad="38100" dist="38100" dir="2700000" algn="tl">
                    <a:srgbClr val="000000">
                      <a:alpha val="43137"/>
                    </a:srgbClr>
                  </a:outerShdw>
                </a:effectLst>
                <a:latin typeface="Arial" pitchFamily="34" charset="0"/>
                <a:ea typeface="+mj-ea"/>
                <a:cs typeface="Arial" pitchFamily="34" charset="0"/>
              </a:defRPr>
            </a:lvl1pPr>
            <a:lvl2pPr algn="l" rtl="0" eaLnBrk="0" fontAlgn="base" hangingPunct="0">
              <a:spcBef>
                <a:spcPct val="0"/>
              </a:spcBef>
              <a:spcAft>
                <a:spcPct val="0"/>
              </a:spcAft>
              <a:defRPr sz="4000" b="1">
                <a:solidFill>
                  <a:srgbClr val="FFFF9B"/>
                </a:solidFill>
                <a:latin typeface="Arial" charset="0"/>
                <a:cs typeface="Arial" charset="0"/>
              </a:defRPr>
            </a:lvl2pPr>
            <a:lvl3pPr algn="l" rtl="0" eaLnBrk="0" fontAlgn="base" hangingPunct="0">
              <a:spcBef>
                <a:spcPct val="0"/>
              </a:spcBef>
              <a:spcAft>
                <a:spcPct val="0"/>
              </a:spcAft>
              <a:defRPr sz="4000" b="1">
                <a:solidFill>
                  <a:srgbClr val="FFFF9B"/>
                </a:solidFill>
                <a:latin typeface="Arial" charset="0"/>
                <a:cs typeface="Arial" charset="0"/>
              </a:defRPr>
            </a:lvl3pPr>
            <a:lvl4pPr algn="l" rtl="0" eaLnBrk="0" fontAlgn="base" hangingPunct="0">
              <a:spcBef>
                <a:spcPct val="0"/>
              </a:spcBef>
              <a:spcAft>
                <a:spcPct val="0"/>
              </a:spcAft>
              <a:defRPr sz="4000" b="1">
                <a:solidFill>
                  <a:srgbClr val="FFFF9B"/>
                </a:solidFill>
                <a:latin typeface="Arial" charset="0"/>
                <a:cs typeface="Arial" charset="0"/>
              </a:defRPr>
            </a:lvl4pPr>
            <a:lvl5pPr algn="l" rtl="0" eaLnBrk="0" fontAlgn="base" hangingPunct="0">
              <a:spcBef>
                <a:spcPct val="0"/>
              </a:spcBef>
              <a:spcAft>
                <a:spcPct val="0"/>
              </a:spcAft>
              <a:defRPr sz="4000" b="1">
                <a:solidFill>
                  <a:srgbClr val="FFFF9B"/>
                </a:solidFill>
                <a:latin typeface="Arial" charset="0"/>
                <a:cs typeface="Arial" charset="0"/>
              </a:defRPr>
            </a:lvl5pPr>
            <a:lvl6pPr marL="457200" algn="l" rtl="0" fontAlgn="base">
              <a:spcBef>
                <a:spcPct val="0"/>
              </a:spcBef>
              <a:spcAft>
                <a:spcPct val="0"/>
              </a:spcAft>
              <a:defRPr sz="4000" b="1">
                <a:solidFill>
                  <a:srgbClr val="FFFF9B"/>
                </a:solidFill>
                <a:latin typeface="Arial" charset="0"/>
                <a:cs typeface="Arial" charset="0"/>
              </a:defRPr>
            </a:lvl6pPr>
            <a:lvl7pPr marL="914400" algn="l" rtl="0" fontAlgn="base">
              <a:spcBef>
                <a:spcPct val="0"/>
              </a:spcBef>
              <a:spcAft>
                <a:spcPct val="0"/>
              </a:spcAft>
              <a:defRPr sz="4000" b="1">
                <a:solidFill>
                  <a:srgbClr val="FFFF9B"/>
                </a:solidFill>
                <a:latin typeface="Arial" charset="0"/>
                <a:cs typeface="Arial" charset="0"/>
              </a:defRPr>
            </a:lvl7pPr>
            <a:lvl8pPr marL="1371600" algn="l" rtl="0" fontAlgn="base">
              <a:spcBef>
                <a:spcPct val="0"/>
              </a:spcBef>
              <a:spcAft>
                <a:spcPct val="0"/>
              </a:spcAft>
              <a:defRPr sz="4000" b="1">
                <a:solidFill>
                  <a:srgbClr val="FFFF9B"/>
                </a:solidFill>
                <a:latin typeface="Arial" charset="0"/>
                <a:cs typeface="Arial" charset="0"/>
              </a:defRPr>
            </a:lvl8pPr>
            <a:lvl9pPr marL="1828800" algn="l" rtl="0" fontAlgn="base">
              <a:spcBef>
                <a:spcPct val="0"/>
              </a:spcBef>
              <a:spcAft>
                <a:spcPct val="0"/>
              </a:spcAft>
              <a:defRPr sz="4000" b="1">
                <a:solidFill>
                  <a:srgbClr val="FFFF9B"/>
                </a:solidFill>
                <a:latin typeface="Arial" charset="0"/>
                <a:cs typeface="Arial" charset="0"/>
              </a:defRPr>
            </a:lvl9pPr>
          </a:lstStyle>
          <a:p>
            <a:pPr algn="ctr" eaLnBrk="1" hangingPunct="1">
              <a:spcBef>
                <a:spcPct val="20000"/>
              </a:spcBef>
              <a:buClr>
                <a:schemeClr val="tx2"/>
              </a:buClr>
              <a:buSzPct val="85000"/>
              <a:buFont typeface="Wingdings" pitchFamily="2" charset="2"/>
              <a:buNone/>
              <a:defRPr/>
            </a:pPr>
            <a:r>
              <a:rPr lang="en-US" sz="48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Career Development Training Course</a:t>
            </a:r>
            <a:r>
              <a:rPr lang="en-US" sz="4800" b="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6126E7-D9C7-89FF-DC23-0DFBF6DF54A6}"/>
              </a:ext>
            </a:extLst>
          </p:cNvPr>
          <p:cNvSpPr/>
          <p:nvPr/>
        </p:nvSpPr>
        <p:spPr>
          <a:xfrm>
            <a:off x="76200" y="333375"/>
            <a:ext cx="7408863" cy="1108075"/>
          </a:xfrm>
          <a:prstGeom prst="rect">
            <a:avLst/>
          </a:prstGeom>
        </p:spPr>
        <p:txBody>
          <a:bodyPr lIns="1097280" tIns="0" rIns="0" bIns="0">
            <a:spAutoFit/>
          </a:bodyPr>
          <a:lstStyle/>
          <a:p>
            <a:pPr algn="ctr">
              <a:defRPr/>
            </a:pPr>
            <a:r>
              <a:rPr lang="en-US" sz="3600" dirty="0">
                <a:solidFill>
                  <a:schemeClr val="tx2"/>
                </a:solidFill>
                <a:latin typeface="+mj-lt"/>
                <a:cs typeface="Arial" panose="020B0604020202020204" pitchFamily="34" charset="0"/>
              </a:rPr>
              <a:t>Fleet Reserves and Retirement submission timeline</a:t>
            </a:r>
          </a:p>
        </p:txBody>
      </p:sp>
      <p:grpSp>
        <p:nvGrpSpPr>
          <p:cNvPr id="7" name="Group 6">
            <a:extLst>
              <a:ext uri="{FF2B5EF4-FFF2-40B4-BE49-F238E27FC236}">
                <a16:creationId xmlns:a16="http://schemas.microsoft.com/office/drawing/2014/main" id="{F910DEFC-BB1F-98F6-46BF-A1C4FAC19655}"/>
              </a:ext>
            </a:extLst>
          </p:cNvPr>
          <p:cNvGrpSpPr>
            <a:grpSpLocks/>
          </p:cNvGrpSpPr>
          <p:nvPr/>
        </p:nvGrpSpPr>
        <p:grpSpPr bwMode="auto">
          <a:xfrm>
            <a:off x="650875" y="1943100"/>
            <a:ext cx="6130925" cy="3495675"/>
            <a:chOff x="5348670" y="1099249"/>
            <a:chExt cx="3690358" cy="1358303"/>
          </a:xfrm>
        </p:grpSpPr>
        <p:sp>
          <p:nvSpPr>
            <p:cNvPr id="19471" name="TextBox 16">
              <a:extLst>
                <a:ext uri="{FF2B5EF4-FFF2-40B4-BE49-F238E27FC236}">
                  <a16:creationId xmlns:a16="http://schemas.microsoft.com/office/drawing/2014/main" id="{27390BC8-DB87-8868-5211-554B7A4A7E4A}"/>
                </a:ext>
              </a:extLst>
            </p:cNvPr>
            <p:cNvSpPr txBox="1">
              <a:spLocks noChangeArrowheads="1"/>
            </p:cNvSpPr>
            <p:nvPr/>
          </p:nvSpPr>
          <p:spPr bwMode="auto">
            <a:xfrm>
              <a:off x="5348670" y="2170717"/>
              <a:ext cx="1674134" cy="28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200" dirty="0">
                  <a:solidFill>
                    <a:schemeClr val="bg2"/>
                  </a:solidFill>
                  <a:latin typeface="+mn-lt"/>
                </a:rPr>
                <a:t>Assist in verifying </a:t>
              </a:r>
              <a:r>
                <a:rPr lang="en-US" altLang="en-US" sz="1200">
                  <a:solidFill>
                    <a:schemeClr val="bg2"/>
                  </a:solidFill>
                  <a:latin typeface="+mn-lt"/>
                </a:rPr>
                <a:t>eligibility</a:t>
              </a:r>
              <a:r>
                <a:rPr lang="en-US" altLang="en-US" sz="1200" dirty="0">
                  <a:solidFill>
                    <a:schemeClr val="bg2"/>
                  </a:solidFill>
                  <a:latin typeface="+mn-lt"/>
                </a:rPr>
                <a:t>, complete initial counseling for TAP NLT 365 days prior to requested transition date, determine Tier, initiate </a:t>
              </a:r>
              <a:r>
                <a:rPr lang="en-US" altLang="en-US" sz="1200" err="1">
                  <a:solidFill>
                    <a:schemeClr val="bg2"/>
                  </a:solidFill>
                  <a:latin typeface="+mn-lt"/>
                </a:rPr>
                <a:t>eform</a:t>
              </a:r>
              <a:endParaRPr lang="en-US" altLang="en-US" sz="1200">
                <a:solidFill>
                  <a:schemeClr val="bg2"/>
                </a:solidFill>
                <a:latin typeface="+mn-lt"/>
              </a:endParaRPr>
            </a:p>
          </p:txBody>
        </p:sp>
        <p:sp>
          <p:nvSpPr>
            <p:cNvPr id="19472" name="TextBox 17">
              <a:extLst>
                <a:ext uri="{FF2B5EF4-FFF2-40B4-BE49-F238E27FC236}">
                  <a16:creationId xmlns:a16="http://schemas.microsoft.com/office/drawing/2014/main" id="{E112F59C-78CA-8850-C939-86AF763670E8}"/>
                </a:ext>
              </a:extLst>
            </p:cNvPr>
            <p:cNvSpPr txBox="1">
              <a:spLocks noChangeArrowheads="1"/>
            </p:cNvSpPr>
            <p:nvPr/>
          </p:nvSpPr>
          <p:spPr bwMode="auto">
            <a:xfrm>
              <a:off x="5669737" y="1927678"/>
              <a:ext cx="1711401" cy="7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200" dirty="0">
                  <a:solidFill>
                    <a:schemeClr val="bg2"/>
                  </a:solidFill>
                  <a:latin typeface="+mn-lt"/>
                  <a:cs typeface="Arial" panose="020B0604020202020204" pitchFamily="34" charset="0"/>
                </a:rPr>
                <a:t>Fleet Reserve (18-6 months</a:t>
              </a:r>
              <a:r>
                <a:rPr lang="en-US" altLang="en-US" sz="900" dirty="0">
                  <a:solidFill>
                    <a:schemeClr val="bg2"/>
                  </a:solidFill>
                  <a:cs typeface="Arial" panose="020B0604020202020204" pitchFamily="34" charset="0"/>
                </a:rPr>
                <a:t>)</a:t>
              </a:r>
              <a:endParaRPr lang="en-US" altLang="en-US" sz="900" dirty="0">
                <a:solidFill>
                  <a:schemeClr val="bg2"/>
                </a:solidFill>
              </a:endParaRPr>
            </a:p>
          </p:txBody>
        </p:sp>
        <p:sp>
          <p:nvSpPr>
            <p:cNvPr id="19473" name="TextBox 18">
              <a:extLst>
                <a:ext uri="{FF2B5EF4-FFF2-40B4-BE49-F238E27FC236}">
                  <a16:creationId xmlns:a16="http://schemas.microsoft.com/office/drawing/2014/main" id="{9C4F6D68-6891-8AD2-8CA3-E2E48512EA37}"/>
                </a:ext>
              </a:extLst>
            </p:cNvPr>
            <p:cNvSpPr txBox="1">
              <a:spLocks noChangeArrowheads="1"/>
            </p:cNvSpPr>
            <p:nvPr/>
          </p:nvSpPr>
          <p:spPr bwMode="auto">
            <a:xfrm>
              <a:off x="5639159" y="1644544"/>
              <a:ext cx="2332513" cy="7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200" dirty="0">
                  <a:solidFill>
                    <a:schemeClr val="bg2"/>
                  </a:solidFill>
                  <a:latin typeface="+mn-lt"/>
                  <a:cs typeface="Arial" panose="020B0604020202020204" pitchFamily="34" charset="0"/>
                </a:rPr>
                <a:t>Fleet Reserve (24-6 months</a:t>
              </a:r>
              <a:r>
                <a:rPr lang="en-US" altLang="en-US" sz="1200" dirty="0">
                  <a:solidFill>
                    <a:schemeClr val="bg2"/>
                  </a:solidFill>
                  <a:cs typeface="Arial" panose="020B0604020202020204" pitchFamily="34" charset="0"/>
                </a:rPr>
                <a:t>)</a:t>
              </a:r>
              <a:endParaRPr lang="en-US" altLang="en-US" sz="1200" dirty="0">
                <a:solidFill>
                  <a:schemeClr val="bg2"/>
                </a:solidFill>
              </a:endParaRPr>
            </a:p>
          </p:txBody>
        </p:sp>
        <p:sp>
          <p:nvSpPr>
            <p:cNvPr id="19474" name="TextBox 19">
              <a:extLst>
                <a:ext uri="{FF2B5EF4-FFF2-40B4-BE49-F238E27FC236}">
                  <a16:creationId xmlns:a16="http://schemas.microsoft.com/office/drawing/2014/main" id="{EA418798-D41B-5E9A-EF7D-FBF0F6F70B62}"/>
                </a:ext>
              </a:extLst>
            </p:cNvPr>
            <p:cNvSpPr txBox="1">
              <a:spLocks noChangeArrowheads="1"/>
            </p:cNvSpPr>
            <p:nvPr/>
          </p:nvSpPr>
          <p:spPr bwMode="auto">
            <a:xfrm>
              <a:off x="6872782" y="1390402"/>
              <a:ext cx="1647379" cy="7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200" dirty="0">
                  <a:solidFill>
                    <a:schemeClr val="bg2"/>
                  </a:solidFill>
                  <a:latin typeface="+mn-lt"/>
                  <a:cs typeface="Arial" panose="020B0604020202020204" pitchFamily="34" charset="0"/>
                </a:rPr>
                <a:t>Fleet Reserve (24-6 months)</a:t>
              </a:r>
              <a:endParaRPr lang="en-US" altLang="en-US" sz="1200" dirty="0">
                <a:solidFill>
                  <a:schemeClr val="bg2"/>
                </a:solidFill>
                <a:latin typeface="+mn-lt"/>
              </a:endParaRPr>
            </a:p>
          </p:txBody>
        </p:sp>
        <p:sp>
          <p:nvSpPr>
            <p:cNvPr id="19475" name="TextBox 20">
              <a:extLst>
                <a:ext uri="{FF2B5EF4-FFF2-40B4-BE49-F238E27FC236}">
                  <a16:creationId xmlns:a16="http://schemas.microsoft.com/office/drawing/2014/main" id="{4431BF5E-670D-D2D3-724E-650A8D0377E6}"/>
                </a:ext>
              </a:extLst>
            </p:cNvPr>
            <p:cNvSpPr txBox="1">
              <a:spLocks noChangeArrowheads="1"/>
            </p:cNvSpPr>
            <p:nvPr/>
          </p:nvSpPr>
          <p:spPr bwMode="auto">
            <a:xfrm>
              <a:off x="7250227" y="1099249"/>
              <a:ext cx="1788801" cy="7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200" dirty="0">
                  <a:solidFill>
                    <a:schemeClr val="bg2"/>
                  </a:solidFill>
                  <a:latin typeface="+mn-lt"/>
                  <a:cs typeface="Arial"/>
                </a:rPr>
                <a:t>Fleet Reserve/Retirement (24-6 months</a:t>
              </a:r>
              <a:r>
                <a:rPr lang="en-US" altLang="en-US" sz="1200" dirty="0">
                  <a:solidFill>
                    <a:schemeClr val="bg2"/>
                  </a:solidFill>
                  <a:latin typeface="Calibri"/>
                  <a:cs typeface="Arial"/>
                </a:rPr>
                <a:t>)</a:t>
              </a:r>
            </a:p>
          </p:txBody>
        </p:sp>
      </p:grpSp>
      <p:sp>
        <p:nvSpPr>
          <p:cNvPr id="21508" name="WordArt 7">
            <a:extLst>
              <a:ext uri="{FF2B5EF4-FFF2-40B4-BE49-F238E27FC236}">
                <a16:creationId xmlns:a16="http://schemas.microsoft.com/office/drawing/2014/main" id="{901CC87A-0384-F5DC-3097-90842E16FB68}"/>
              </a:ext>
            </a:extLst>
          </p:cNvPr>
          <p:cNvSpPr>
            <a:spLocks noChangeAspect="1" noChangeArrowheads="1" noChangeShapeType="1" noTextEdit="1"/>
          </p:cNvSpPr>
          <p:nvPr/>
        </p:nvSpPr>
        <p:spPr bwMode="auto">
          <a:xfrm>
            <a:off x="2455863" y="5591175"/>
            <a:ext cx="493712" cy="396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kern="10">
                <a:solidFill>
                  <a:srgbClr val="CC0066"/>
                </a:solidFill>
                <a:effectLst>
                  <a:outerShdw blurRad="38100" dist="19049" dir="2700000" algn="tl" rotWithShape="0">
                    <a:schemeClr val="tx1">
                      <a:alpha val="39998"/>
                    </a:schemeClr>
                  </a:outerShdw>
                </a:effectLst>
                <a:latin typeface="Impact" panose="020B0806030902050204" pitchFamily="34" charset="0"/>
              </a:rPr>
              <a:t>CCC</a:t>
            </a:r>
          </a:p>
        </p:txBody>
      </p:sp>
      <p:sp>
        <p:nvSpPr>
          <p:cNvPr id="37" name="Arrow: Right 24">
            <a:extLst>
              <a:ext uri="{FF2B5EF4-FFF2-40B4-BE49-F238E27FC236}">
                <a16:creationId xmlns:a16="http://schemas.microsoft.com/office/drawing/2014/main" id="{8D32EF14-430C-7A2F-FE07-5530A860324B}"/>
              </a:ext>
            </a:extLst>
          </p:cNvPr>
          <p:cNvSpPr/>
          <p:nvPr/>
        </p:nvSpPr>
        <p:spPr>
          <a:xfrm rot="19078657">
            <a:off x="1079500" y="2292350"/>
            <a:ext cx="3124200" cy="744538"/>
          </a:xfrm>
          <a:prstGeom prst="rightArrow">
            <a:avLst>
              <a:gd name="adj1" fmla="val 70810"/>
              <a:gd name="adj2" fmla="val 63877"/>
            </a:avLst>
          </a:prstGeom>
          <a:solidFill>
            <a:srgbClr val="E9EB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C72B0"/>
                </a:solidFill>
              </a:rPr>
              <a:t>Transition</a:t>
            </a:r>
          </a:p>
        </p:txBody>
      </p:sp>
      <p:sp>
        <p:nvSpPr>
          <p:cNvPr id="38" name="Arrow: Right 28">
            <a:extLst>
              <a:ext uri="{FF2B5EF4-FFF2-40B4-BE49-F238E27FC236}">
                <a16:creationId xmlns:a16="http://schemas.microsoft.com/office/drawing/2014/main" id="{AC9F660B-D080-EF67-9557-1660E3992177}"/>
              </a:ext>
            </a:extLst>
          </p:cNvPr>
          <p:cNvSpPr/>
          <p:nvPr/>
        </p:nvSpPr>
        <p:spPr>
          <a:xfrm rot="18989895">
            <a:off x="4533900" y="3908425"/>
            <a:ext cx="3435350" cy="835025"/>
          </a:xfrm>
          <a:prstGeom prst="rightArrow">
            <a:avLst>
              <a:gd name="adj1" fmla="val 70810"/>
              <a:gd name="adj2" fmla="val 63877"/>
            </a:avLst>
          </a:prstGeom>
          <a:solidFill>
            <a:srgbClr val="E9EB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C72B0"/>
                </a:solidFill>
              </a:rPr>
              <a:t>Fleet Reserve/Retirement Timeline</a:t>
            </a:r>
          </a:p>
        </p:txBody>
      </p:sp>
      <p:cxnSp>
        <p:nvCxnSpPr>
          <p:cNvPr id="44" name="AutoShape 6">
            <a:extLst>
              <a:ext uri="{FF2B5EF4-FFF2-40B4-BE49-F238E27FC236}">
                <a16:creationId xmlns:a16="http://schemas.microsoft.com/office/drawing/2014/main" id="{B63BDF79-5B9E-93DF-66B7-B3F32D238714}"/>
              </a:ext>
            </a:extLst>
          </p:cNvPr>
          <p:cNvCxnSpPr>
            <a:cxnSpLocks noChangeShapeType="1"/>
          </p:cNvCxnSpPr>
          <p:nvPr/>
        </p:nvCxnSpPr>
        <p:spPr bwMode="auto">
          <a:xfrm flipV="1">
            <a:off x="2851150" y="4318000"/>
            <a:ext cx="1471613" cy="1228725"/>
          </a:xfrm>
          <a:prstGeom prst="bentConnector3">
            <a:avLst>
              <a:gd name="adj1" fmla="val 50000"/>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21512" name="WordArt 10">
            <a:extLst>
              <a:ext uri="{FF2B5EF4-FFF2-40B4-BE49-F238E27FC236}">
                <a16:creationId xmlns:a16="http://schemas.microsoft.com/office/drawing/2014/main" id="{17541686-5095-D6D4-C7FA-57F59E07071D}"/>
              </a:ext>
            </a:extLst>
          </p:cNvPr>
          <p:cNvSpPr>
            <a:spLocks noChangeArrowheads="1" noChangeShapeType="1" noTextEdit="1"/>
          </p:cNvSpPr>
          <p:nvPr/>
        </p:nvSpPr>
        <p:spPr bwMode="auto">
          <a:xfrm>
            <a:off x="4370388" y="4143375"/>
            <a:ext cx="549275" cy="3667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kern="10">
                <a:solidFill>
                  <a:srgbClr val="CC0066"/>
                </a:solidFill>
                <a:effectLst>
                  <a:outerShdw blurRad="38100" dist="19049" dir="2700000" algn="tl" rotWithShape="0">
                    <a:schemeClr val="tx1">
                      <a:alpha val="39998"/>
                    </a:schemeClr>
                  </a:outerShdw>
                </a:effectLst>
                <a:latin typeface="Impact" panose="020B0806030902050204" pitchFamily="34" charset="0"/>
              </a:rPr>
              <a:t>E6</a:t>
            </a:r>
          </a:p>
        </p:txBody>
      </p:sp>
      <p:cxnSp>
        <p:nvCxnSpPr>
          <p:cNvPr id="46" name="AutoShape 6">
            <a:extLst>
              <a:ext uri="{FF2B5EF4-FFF2-40B4-BE49-F238E27FC236}">
                <a16:creationId xmlns:a16="http://schemas.microsoft.com/office/drawing/2014/main" id="{D9FE7D02-00CF-B612-4296-FF1D7D0E9681}"/>
              </a:ext>
            </a:extLst>
          </p:cNvPr>
          <p:cNvCxnSpPr>
            <a:cxnSpLocks noChangeShapeType="1"/>
          </p:cNvCxnSpPr>
          <p:nvPr/>
        </p:nvCxnSpPr>
        <p:spPr bwMode="auto">
          <a:xfrm rot="5400000" flipH="1" flipV="1">
            <a:off x="4840288" y="3716337"/>
            <a:ext cx="336550" cy="301625"/>
          </a:xfrm>
          <a:prstGeom prst="bentConnector3">
            <a:avLst>
              <a:gd name="adj1" fmla="val 50000"/>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21514" name="WordArt 13">
            <a:extLst>
              <a:ext uri="{FF2B5EF4-FFF2-40B4-BE49-F238E27FC236}">
                <a16:creationId xmlns:a16="http://schemas.microsoft.com/office/drawing/2014/main" id="{2DE271A8-3A63-8C22-BEE5-A455E280B424}"/>
              </a:ext>
            </a:extLst>
          </p:cNvPr>
          <p:cNvSpPr>
            <a:spLocks noChangeArrowheads="1" noChangeShapeType="1" noTextEdit="1"/>
          </p:cNvSpPr>
          <p:nvPr/>
        </p:nvSpPr>
        <p:spPr bwMode="auto">
          <a:xfrm>
            <a:off x="5119688" y="3281363"/>
            <a:ext cx="549275" cy="3667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kern="10">
                <a:solidFill>
                  <a:srgbClr val="CC0066"/>
                </a:solidFill>
                <a:effectLst>
                  <a:outerShdw blurRad="38100" dist="19049" dir="2700000" algn="tl" rotWithShape="0">
                    <a:schemeClr val="tx1">
                      <a:alpha val="39998"/>
                    </a:schemeClr>
                  </a:outerShdw>
                </a:effectLst>
                <a:latin typeface="Impact" panose="020B0806030902050204" pitchFamily="34" charset="0"/>
              </a:rPr>
              <a:t>E7</a:t>
            </a:r>
          </a:p>
        </p:txBody>
      </p:sp>
      <p:cxnSp>
        <p:nvCxnSpPr>
          <p:cNvPr id="49" name="AutoShape 6">
            <a:extLst>
              <a:ext uri="{FF2B5EF4-FFF2-40B4-BE49-F238E27FC236}">
                <a16:creationId xmlns:a16="http://schemas.microsoft.com/office/drawing/2014/main" id="{E61EC59A-11FC-011A-F580-29791586C8CB}"/>
              </a:ext>
            </a:extLst>
          </p:cNvPr>
          <p:cNvCxnSpPr>
            <a:cxnSpLocks noChangeShapeType="1"/>
          </p:cNvCxnSpPr>
          <p:nvPr/>
        </p:nvCxnSpPr>
        <p:spPr bwMode="auto">
          <a:xfrm flipV="1">
            <a:off x="5729288" y="2998788"/>
            <a:ext cx="325437" cy="314325"/>
          </a:xfrm>
          <a:prstGeom prst="bentConnector3">
            <a:avLst>
              <a:gd name="adj1" fmla="val 50000"/>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21516" name="WordArt 14">
            <a:extLst>
              <a:ext uri="{FF2B5EF4-FFF2-40B4-BE49-F238E27FC236}">
                <a16:creationId xmlns:a16="http://schemas.microsoft.com/office/drawing/2014/main" id="{551FB2BE-9109-2FB4-0E37-A4F4153F2937}"/>
              </a:ext>
            </a:extLst>
          </p:cNvPr>
          <p:cNvSpPr>
            <a:spLocks noChangeArrowheads="1" noChangeShapeType="1" noTextEdit="1"/>
          </p:cNvSpPr>
          <p:nvPr/>
        </p:nvSpPr>
        <p:spPr bwMode="auto">
          <a:xfrm>
            <a:off x="6115050" y="2687638"/>
            <a:ext cx="549275" cy="365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kern="10">
                <a:solidFill>
                  <a:srgbClr val="CC0066"/>
                </a:solidFill>
                <a:effectLst>
                  <a:outerShdw blurRad="38100" dist="19049" dir="2700000" algn="tl" rotWithShape="0">
                    <a:schemeClr val="tx1">
                      <a:alpha val="39998"/>
                    </a:schemeClr>
                  </a:outerShdw>
                </a:effectLst>
                <a:latin typeface="Impact" panose="020B0806030902050204" pitchFamily="34" charset="0"/>
              </a:rPr>
              <a:t>E8</a:t>
            </a:r>
          </a:p>
        </p:txBody>
      </p:sp>
      <p:cxnSp>
        <p:nvCxnSpPr>
          <p:cNvPr id="53" name="AutoShape 17">
            <a:extLst>
              <a:ext uri="{FF2B5EF4-FFF2-40B4-BE49-F238E27FC236}">
                <a16:creationId xmlns:a16="http://schemas.microsoft.com/office/drawing/2014/main" id="{60508556-0843-E582-9FCF-3E53A4E422A5}"/>
              </a:ext>
            </a:extLst>
          </p:cNvPr>
          <p:cNvCxnSpPr>
            <a:cxnSpLocks noChangeShapeType="1"/>
          </p:cNvCxnSpPr>
          <p:nvPr/>
        </p:nvCxnSpPr>
        <p:spPr bwMode="auto">
          <a:xfrm rot="5400000" flipH="1" flipV="1">
            <a:off x="6592888" y="2298700"/>
            <a:ext cx="373062" cy="325438"/>
          </a:xfrm>
          <a:prstGeom prst="bentConnector3">
            <a:avLst>
              <a:gd name="adj1" fmla="val 46875"/>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21518" name="WordArt 15">
            <a:extLst>
              <a:ext uri="{FF2B5EF4-FFF2-40B4-BE49-F238E27FC236}">
                <a16:creationId xmlns:a16="http://schemas.microsoft.com/office/drawing/2014/main" id="{737F2588-4436-91E4-0951-9816C5C8714F}"/>
              </a:ext>
            </a:extLst>
          </p:cNvPr>
          <p:cNvSpPr>
            <a:spLocks noChangeArrowheads="1" noChangeShapeType="1" noTextEdit="1"/>
          </p:cNvSpPr>
          <p:nvPr/>
        </p:nvSpPr>
        <p:spPr bwMode="auto">
          <a:xfrm>
            <a:off x="6935788" y="1809750"/>
            <a:ext cx="549275" cy="365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kern="10">
                <a:solidFill>
                  <a:srgbClr val="CC0066"/>
                </a:solidFill>
                <a:effectLst>
                  <a:outerShdw blurRad="38100" dist="19049" dir="2700000" algn="tl" rotWithShape="0">
                    <a:schemeClr val="tx1">
                      <a:alpha val="39998"/>
                    </a:schemeClr>
                  </a:outerShdw>
                </a:effectLst>
                <a:latin typeface="Impact" panose="020B0806030902050204" pitchFamily="34" charset="0"/>
              </a:rPr>
              <a:t>E9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53" presetClass="entr" presetSubtype="16"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par>
                          <p:cTn id="15" fill="hold" nodeType="afterGroup">
                            <p:stCondLst>
                              <p:cond delay="1500"/>
                            </p:stCondLst>
                            <p:childTnLst>
                              <p:par>
                                <p:cTn id="16" presetID="53" presetClass="entr" presetSubtype="16" fill="hold" nodeType="afterEffect">
                                  <p:stCondLst>
                                    <p:cond delay="1000"/>
                                  </p:stCondLst>
                                  <p:childTnLst>
                                    <p:set>
                                      <p:cBhvr>
                                        <p:cTn id="17" dur="1" fill="hold">
                                          <p:stCondLst>
                                            <p:cond delay="0"/>
                                          </p:stCondLst>
                                        </p:cTn>
                                        <p:tgtEl>
                                          <p:spTgt spid="38"/>
                                        </p:tgtEl>
                                        <p:attrNameLst>
                                          <p:attrName>style.visibility</p:attrName>
                                        </p:attrNameLst>
                                      </p:cBhvr>
                                      <p:to>
                                        <p:strVal val="visible"/>
                                      </p:to>
                                    </p:set>
                                    <p:anim calcmode="lin" valueType="num">
                                      <p:cBhvr>
                                        <p:cTn id="18" dur="500" fill="hold"/>
                                        <p:tgtEl>
                                          <p:spTgt spid="38"/>
                                        </p:tgtEl>
                                        <p:attrNameLst>
                                          <p:attrName>ppt_w</p:attrName>
                                        </p:attrNameLst>
                                      </p:cBhvr>
                                      <p:tavLst>
                                        <p:tav tm="0">
                                          <p:val>
                                            <p:fltVal val="0"/>
                                          </p:val>
                                        </p:tav>
                                        <p:tav tm="100000">
                                          <p:val>
                                            <p:strVal val="#ppt_w"/>
                                          </p:val>
                                        </p:tav>
                                      </p:tavLst>
                                    </p:anim>
                                    <p:anim calcmode="lin" valueType="num">
                                      <p:cBhvr>
                                        <p:cTn id="19" dur="500" fill="hold"/>
                                        <p:tgtEl>
                                          <p:spTgt spid="38"/>
                                        </p:tgtEl>
                                        <p:attrNameLst>
                                          <p:attrName>ppt_h</p:attrName>
                                        </p:attrNameLst>
                                      </p:cBhvr>
                                      <p:tavLst>
                                        <p:tav tm="0">
                                          <p:val>
                                            <p:fltVal val="0"/>
                                          </p:val>
                                        </p:tav>
                                        <p:tav tm="100000">
                                          <p:val>
                                            <p:strVal val="#ppt_h"/>
                                          </p:val>
                                        </p:tav>
                                      </p:tavLst>
                                    </p:anim>
                                    <p:animEffect transition="in" filter="fade">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0A34D97-176A-1A43-6313-31D9C9FD417D}"/>
              </a:ext>
            </a:extLst>
          </p:cNvPr>
          <p:cNvSpPr>
            <a:spLocks noGrp="1"/>
          </p:cNvSpPr>
          <p:nvPr>
            <p:ph type="title"/>
          </p:nvPr>
        </p:nvSpPr>
        <p:spPr>
          <a:xfrm>
            <a:off x="1431925" y="38100"/>
            <a:ext cx="5630863" cy="1325563"/>
          </a:xfrm>
        </p:spPr>
        <p:txBody>
          <a:bodyPr/>
          <a:lstStyle/>
          <a:p>
            <a:pPr eaLnBrk="1" hangingPunct="1"/>
            <a:r>
              <a:rPr lang="en-US" altLang="en-US" sz="3600"/>
              <a:t>Knowledge Check</a:t>
            </a:r>
          </a:p>
        </p:txBody>
      </p:sp>
      <p:sp>
        <p:nvSpPr>
          <p:cNvPr id="3" name="Content Placeholder 2">
            <a:extLst>
              <a:ext uri="{FF2B5EF4-FFF2-40B4-BE49-F238E27FC236}">
                <a16:creationId xmlns:a16="http://schemas.microsoft.com/office/drawing/2014/main" id="{9A58BE41-F83E-32E1-DA04-899767AE6B01}"/>
              </a:ext>
            </a:extLst>
          </p:cNvPr>
          <p:cNvSpPr>
            <a:spLocks noGrp="1"/>
          </p:cNvSpPr>
          <p:nvPr>
            <p:ph idx="1"/>
          </p:nvPr>
        </p:nvSpPr>
        <p:spPr>
          <a:xfrm>
            <a:off x="304800" y="1295400"/>
            <a:ext cx="7886700" cy="5029200"/>
          </a:xfrm>
        </p:spPr>
        <p:txBody>
          <a:bodyPr/>
          <a:lstStyle/>
          <a:p>
            <a:pPr marL="457200" indent="-457200" eaLnBrk="1" hangingPunct="1">
              <a:spcBef>
                <a:spcPts val="1800"/>
              </a:spcBef>
              <a:buFont typeface="Tahoma" panose="020B0604030504040204" pitchFamily="34" charset="0"/>
              <a:buAutoNum type="arabicPeriod"/>
            </a:pPr>
            <a:r>
              <a:rPr lang="en-US" altLang="en-US"/>
              <a:t>When is initial counseling required?</a:t>
            </a:r>
          </a:p>
          <a:p>
            <a:pPr marL="457200" indent="-457200" eaLnBrk="1" hangingPunct="1">
              <a:spcBef>
                <a:spcPts val="1800"/>
              </a:spcBef>
              <a:buFont typeface="Tahoma" panose="020B0604030504040204" pitchFamily="34" charset="0"/>
              <a:buAutoNum type="arabicPeriod"/>
            </a:pPr>
            <a:r>
              <a:rPr lang="en-US" altLang="en-US"/>
              <a:t>How early can a Sailor request transfer to the Fleet Reserve?</a:t>
            </a:r>
          </a:p>
          <a:p>
            <a:pPr marL="457200" indent="-457200" eaLnBrk="1" hangingPunct="1">
              <a:spcBef>
                <a:spcPts val="1800"/>
              </a:spcBef>
              <a:buFont typeface="Tahoma" panose="020B0604030504040204" pitchFamily="34" charset="0"/>
              <a:buAutoNum type="arabicPeriod"/>
            </a:pPr>
            <a:r>
              <a:rPr lang="en-US" altLang="en-US"/>
              <a:t>What are the mandatory TAP requirements?</a:t>
            </a:r>
          </a:p>
          <a:p>
            <a:pPr marL="457200" indent="-457200" eaLnBrk="1" hangingPunct="1">
              <a:spcBef>
                <a:spcPts val="1800"/>
              </a:spcBef>
              <a:buFont typeface="Tahoma" panose="020B0604030504040204" pitchFamily="34" charset="0"/>
              <a:buAutoNum type="arabicPeriod"/>
            </a:pPr>
            <a:r>
              <a:rPr lang="en-US" altLang="en-US"/>
              <a:t>In what system does a Sailor request Fleet Reserve/Retirement?</a:t>
            </a:r>
          </a:p>
          <a:p>
            <a:pPr marL="457200" indent="-457200" eaLnBrk="1" hangingPunct="1">
              <a:spcBef>
                <a:spcPts val="1800"/>
              </a:spcBef>
              <a:buFont typeface="Tahoma" panose="020B0604030504040204" pitchFamily="34" charset="0"/>
              <a:buAutoNum type="arabicPeriod"/>
            </a:pPr>
            <a:r>
              <a:rPr lang="en-US" altLang="en-US"/>
              <a:t>What is the effective date of Fleet Reserves and Retirement?</a:t>
            </a:r>
          </a:p>
          <a:p>
            <a:pPr marL="457200" indent="-457200" eaLnBrk="1" hangingPunct="1">
              <a:spcBef>
                <a:spcPts val="1800"/>
              </a:spcBef>
              <a:buFont typeface="Tahoma" panose="020B0604030504040204" pitchFamily="34" charset="0"/>
              <a:buAutoNum type="arabicPeriod"/>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17E46913-5128-3301-E0D2-D071F6CA45CC}"/>
              </a:ext>
            </a:extLst>
          </p:cNvPr>
          <p:cNvSpPr txBox="1">
            <a:spLocks noChangeArrowheads="1"/>
          </p:cNvSpPr>
          <p:nvPr/>
        </p:nvSpPr>
        <p:spPr bwMode="auto">
          <a:xfrm>
            <a:off x="608013" y="2895600"/>
            <a:ext cx="7775575" cy="2117725"/>
          </a:xfrm>
          <a:prstGeom prst="rect">
            <a:avLst/>
          </a:prstGeom>
          <a:noFill/>
          <a:ln>
            <a:noFill/>
          </a:ln>
          <a:extLst>
            <a:ext uri="{909E8E84-426E-40DD-AFC4-6F175D3DCCD1}">
              <a14:hiddenFill xmlns:a14="http://schemas.microsoft.com/office/drawing/2010/main">
                <a:solidFill>
                  <a:srgbClr val="000066">
                    <a:alpha val="76077"/>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Wingdings" panose="05000000000000000000" pitchFamily="2" charset="2"/>
              <a:buChar char="§"/>
              <a:defRPr sz="2400">
                <a:solidFill>
                  <a:schemeClr val="bg2"/>
                </a:solidFill>
                <a:latin typeface="Tahoma" panose="020B0604030504040204" pitchFamily="34" charset="0"/>
              </a:defRPr>
            </a:lvl1pPr>
            <a:lvl2pPr marL="742950" indent="-285750">
              <a:lnSpc>
                <a:spcPct val="90000"/>
              </a:lnSpc>
              <a:spcBef>
                <a:spcPts val="375"/>
              </a:spcBef>
              <a:buFont typeface="Wingdings" panose="05000000000000000000" pitchFamily="2" charset="2"/>
              <a:buChar char="§"/>
              <a:defRPr>
                <a:solidFill>
                  <a:schemeClr val="bg2"/>
                </a:solidFill>
                <a:latin typeface="Tahoma" panose="020B0604030504040204" pitchFamily="34" charset="0"/>
              </a:defRPr>
            </a:lvl2pPr>
            <a:lvl3pPr marL="1143000" indent="-228600">
              <a:lnSpc>
                <a:spcPct val="90000"/>
              </a:lnSpc>
              <a:spcBef>
                <a:spcPts val="375"/>
              </a:spcBef>
              <a:buFont typeface="Wingdings" panose="05000000000000000000" pitchFamily="2" charset="2"/>
              <a:buChar char="§"/>
              <a:defRPr sz="1500">
                <a:solidFill>
                  <a:schemeClr val="bg2"/>
                </a:solidFill>
                <a:latin typeface="Tahoma" panose="020B0604030504040204" pitchFamily="34" charset="0"/>
              </a:defRPr>
            </a:lvl3pPr>
            <a:lvl4pPr marL="1600200" indent="-228600">
              <a:lnSpc>
                <a:spcPct val="90000"/>
              </a:lnSpc>
              <a:spcBef>
                <a:spcPts val="375"/>
              </a:spcBef>
              <a:buFont typeface="Wingdings" panose="05000000000000000000" pitchFamily="2" charset="2"/>
              <a:buChar char="§"/>
              <a:defRPr sz="1300">
                <a:solidFill>
                  <a:schemeClr val="bg2"/>
                </a:solidFill>
                <a:latin typeface="Tahoma" panose="020B0604030504040204" pitchFamily="34" charset="0"/>
              </a:defRPr>
            </a:lvl4pPr>
            <a:lvl5pPr marL="2057400" indent="-228600">
              <a:lnSpc>
                <a:spcPct val="90000"/>
              </a:lnSpc>
              <a:spcBef>
                <a:spcPts val="375"/>
              </a:spcBef>
              <a:buFont typeface="Wingdings" panose="05000000000000000000" pitchFamily="2" charset="2"/>
              <a:buChar char="§"/>
              <a:defRPr sz="1300">
                <a:solidFill>
                  <a:schemeClr val="bg2"/>
                </a:solidFill>
                <a:latin typeface="Tahoma" panose="020B0604030504040204" pitchFamily="34" charset="0"/>
              </a:defRPr>
            </a:lvl5pPr>
            <a:lvl6pPr marL="2514600" indent="-228600" eaLnBrk="0" fontAlgn="base" hangingPunct="0">
              <a:lnSpc>
                <a:spcPct val="90000"/>
              </a:lnSpc>
              <a:spcBef>
                <a:spcPts val="375"/>
              </a:spcBef>
              <a:spcAft>
                <a:spcPct val="0"/>
              </a:spcAft>
              <a:buFont typeface="Wingdings" panose="05000000000000000000" pitchFamily="2" charset="2"/>
              <a:buChar char="§"/>
              <a:defRPr sz="1300">
                <a:solidFill>
                  <a:schemeClr val="bg2"/>
                </a:solidFill>
                <a:latin typeface="Tahoma" panose="020B0604030504040204" pitchFamily="34" charset="0"/>
              </a:defRPr>
            </a:lvl6pPr>
            <a:lvl7pPr marL="2971800" indent="-228600" eaLnBrk="0" fontAlgn="base" hangingPunct="0">
              <a:lnSpc>
                <a:spcPct val="90000"/>
              </a:lnSpc>
              <a:spcBef>
                <a:spcPts val="375"/>
              </a:spcBef>
              <a:spcAft>
                <a:spcPct val="0"/>
              </a:spcAft>
              <a:buFont typeface="Wingdings" panose="05000000000000000000" pitchFamily="2" charset="2"/>
              <a:buChar char="§"/>
              <a:defRPr sz="1300">
                <a:solidFill>
                  <a:schemeClr val="bg2"/>
                </a:solidFill>
                <a:latin typeface="Tahoma" panose="020B0604030504040204" pitchFamily="34" charset="0"/>
              </a:defRPr>
            </a:lvl7pPr>
            <a:lvl8pPr marL="3429000" indent="-228600" eaLnBrk="0" fontAlgn="base" hangingPunct="0">
              <a:lnSpc>
                <a:spcPct val="90000"/>
              </a:lnSpc>
              <a:spcBef>
                <a:spcPts val="375"/>
              </a:spcBef>
              <a:spcAft>
                <a:spcPct val="0"/>
              </a:spcAft>
              <a:buFont typeface="Wingdings" panose="05000000000000000000" pitchFamily="2" charset="2"/>
              <a:buChar char="§"/>
              <a:defRPr sz="1300">
                <a:solidFill>
                  <a:schemeClr val="bg2"/>
                </a:solidFill>
                <a:latin typeface="Tahoma" panose="020B0604030504040204" pitchFamily="34" charset="0"/>
              </a:defRPr>
            </a:lvl8pPr>
            <a:lvl9pPr marL="3886200" indent="-228600" eaLnBrk="0" fontAlgn="base" hangingPunct="0">
              <a:lnSpc>
                <a:spcPct val="90000"/>
              </a:lnSpc>
              <a:spcBef>
                <a:spcPts val="375"/>
              </a:spcBef>
              <a:spcAft>
                <a:spcPct val="0"/>
              </a:spcAft>
              <a:buFont typeface="Wingdings" panose="05000000000000000000" pitchFamily="2" charset="2"/>
              <a:buChar char="§"/>
              <a:defRPr sz="1300">
                <a:solidFill>
                  <a:schemeClr val="bg2"/>
                </a:solidFill>
                <a:latin typeface="Tahoma" panose="020B0604030504040204" pitchFamily="34" charset="0"/>
              </a:defRPr>
            </a:lvl9pPr>
          </a:lstStyle>
          <a:p>
            <a:pPr algn="ctr" eaLnBrk="1" hangingPunct="1">
              <a:lnSpc>
                <a:spcPct val="100000"/>
              </a:lnSpc>
              <a:spcBef>
                <a:spcPct val="20000"/>
              </a:spcBef>
              <a:buClr>
                <a:srgbClr val="FFFF9B"/>
              </a:buClr>
              <a:buFont typeface="Wingdings" panose="05000000000000000000" pitchFamily="2" charset="2"/>
              <a:buNone/>
            </a:pPr>
            <a:r>
              <a:rPr lang="en-US" altLang="en-US" sz="4400">
                <a:cs typeface="Tahoma" panose="020B0604030504040204" pitchFamily="34" charset="0"/>
              </a:rPr>
              <a:t>Fleet Reserve and Retirement</a:t>
            </a:r>
          </a:p>
          <a:p>
            <a:pPr algn="ctr" eaLnBrk="1" hangingPunct="1">
              <a:lnSpc>
                <a:spcPct val="100000"/>
              </a:lnSpc>
              <a:spcBef>
                <a:spcPct val="20000"/>
              </a:spcBef>
              <a:buClr>
                <a:srgbClr val="FFFF9B"/>
              </a:buClr>
              <a:buFont typeface="Wingdings" panose="05000000000000000000" pitchFamily="2" charset="2"/>
              <a:buNone/>
            </a:pPr>
            <a:r>
              <a:rPr lang="en-US" altLang="en-US" sz="4400">
                <a:cs typeface="Tahoma" panose="020B0604030504040204" pitchFamily="34" charset="0"/>
              </a:rPr>
              <a:t>Types and Pay</a:t>
            </a:r>
          </a:p>
        </p:txBody>
      </p:sp>
      <p:sp>
        <p:nvSpPr>
          <p:cNvPr id="4" name="Title 4">
            <a:extLst>
              <a:ext uri="{FF2B5EF4-FFF2-40B4-BE49-F238E27FC236}">
                <a16:creationId xmlns:a16="http://schemas.microsoft.com/office/drawing/2014/main" id="{A4BAA3A8-F019-6304-20CE-A896B9580292}"/>
              </a:ext>
            </a:extLst>
          </p:cNvPr>
          <p:cNvSpPr txBox="1">
            <a:spLocks noGrp="1" noChangeArrowheads="1"/>
          </p:cNvSpPr>
          <p:nvPr/>
        </p:nvSpPr>
        <p:spPr bwMode="auto">
          <a:xfrm>
            <a:off x="381000" y="1552575"/>
            <a:ext cx="8229600" cy="1524000"/>
          </a:xfrm>
          <a:prstGeom prst="rect">
            <a:avLst/>
          </a:prstGeom>
          <a:noFill/>
          <a:ln>
            <a:noFill/>
          </a:ln>
        </p:spPr>
        <p:txBody>
          <a:bodyPr anchor="ctr"/>
          <a:lstStyle>
            <a:lvl1pPr algn="l" rtl="0" eaLnBrk="0" fontAlgn="base" hangingPunct="0">
              <a:spcBef>
                <a:spcPct val="0"/>
              </a:spcBef>
              <a:spcAft>
                <a:spcPct val="0"/>
              </a:spcAft>
              <a:defRPr sz="4000" b="1" kern="1200">
                <a:solidFill>
                  <a:srgbClr val="FFFF9B"/>
                </a:solidFill>
                <a:effectLst>
                  <a:outerShdw blurRad="38100" dist="38100" dir="2700000" algn="tl">
                    <a:srgbClr val="000000">
                      <a:alpha val="43137"/>
                    </a:srgbClr>
                  </a:outerShdw>
                </a:effectLst>
                <a:latin typeface="Arial" pitchFamily="34" charset="0"/>
                <a:ea typeface="+mj-ea"/>
                <a:cs typeface="Arial" pitchFamily="34" charset="0"/>
              </a:defRPr>
            </a:lvl1pPr>
            <a:lvl2pPr algn="l" rtl="0" eaLnBrk="0" fontAlgn="base" hangingPunct="0">
              <a:spcBef>
                <a:spcPct val="0"/>
              </a:spcBef>
              <a:spcAft>
                <a:spcPct val="0"/>
              </a:spcAft>
              <a:defRPr sz="4000" b="1">
                <a:solidFill>
                  <a:srgbClr val="FFFF9B"/>
                </a:solidFill>
                <a:latin typeface="Arial" charset="0"/>
                <a:cs typeface="Arial" charset="0"/>
              </a:defRPr>
            </a:lvl2pPr>
            <a:lvl3pPr algn="l" rtl="0" eaLnBrk="0" fontAlgn="base" hangingPunct="0">
              <a:spcBef>
                <a:spcPct val="0"/>
              </a:spcBef>
              <a:spcAft>
                <a:spcPct val="0"/>
              </a:spcAft>
              <a:defRPr sz="4000" b="1">
                <a:solidFill>
                  <a:srgbClr val="FFFF9B"/>
                </a:solidFill>
                <a:latin typeface="Arial" charset="0"/>
                <a:cs typeface="Arial" charset="0"/>
              </a:defRPr>
            </a:lvl3pPr>
            <a:lvl4pPr algn="l" rtl="0" eaLnBrk="0" fontAlgn="base" hangingPunct="0">
              <a:spcBef>
                <a:spcPct val="0"/>
              </a:spcBef>
              <a:spcAft>
                <a:spcPct val="0"/>
              </a:spcAft>
              <a:defRPr sz="4000" b="1">
                <a:solidFill>
                  <a:srgbClr val="FFFF9B"/>
                </a:solidFill>
                <a:latin typeface="Arial" charset="0"/>
                <a:cs typeface="Arial" charset="0"/>
              </a:defRPr>
            </a:lvl4pPr>
            <a:lvl5pPr algn="l" rtl="0" eaLnBrk="0" fontAlgn="base" hangingPunct="0">
              <a:spcBef>
                <a:spcPct val="0"/>
              </a:spcBef>
              <a:spcAft>
                <a:spcPct val="0"/>
              </a:spcAft>
              <a:defRPr sz="4000" b="1">
                <a:solidFill>
                  <a:srgbClr val="FFFF9B"/>
                </a:solidFill>
                <a:latin typeface="Arial" charset="0"/>
                <a:cs typeface="Arial" charset="0"/>
              </a:defRPr>
            </a:lvl5pPr>
            <a:lvl6pPr marL="457200" algn="l" rtl="0" fontAlgn="base">
              <a:spcBef>
                <a:spcPct val="0"/>
              </a:spcBef>
              <a:spcAft>
                <a:spcPct val="0"/>
              </a:spcAft>
              <a:defRPr sz="4000" b="1">
                <a:solidFill>
                  <a:srgbClr val="FFFF9B"/>
                </a:solidFill>
                <a:latin typeface="Arial" charset="0"/>
                <a:cs typeface="Arial" charset="0"/>
              </a:defRPr>
            </a:lvl6pPr>
            <a:lvl7pPr marL="914400" algn="l" rtl="0" fontAlgn="base">
              <a:spcBef>
                <a:spcPct val="0"/>
              </a:spcBef>
              <a:spcAft>
                <a:spcPct val="0"/>
              </a:spcAft>
              <a:defRPr sz="4000" b="1">
                <a:solidFill>
                  <a:srgbClr val="FFFF9B"/>
                </a:solidFill>
                <a:latin typeface="Arial" charset="0"/>
                <a:cs typeface="Arial" charset="0"/>
              </a:defRPr>
            </a:lvl7pPr>
            <a:lvl8pPr marL="1371600" algn="l" rtl="0" fontAlgn="base">
              <a:spcBef>
                <a:spcPct val="0"/>
              </a:spcBef>
              <a:spcAft>
                <a:spcPct val="0"/>
              </a:spcAft>
              <a:defRPr sz="4000" b="1">
                <a:solidFill>
                  <a:srgbClr val="FFFF9B"/>
                </a:solidFill>
                <a:latin typeface="Arial" charset="0"/>
                <a:cs typeface="Arial" charset="0"/>
              </a:defRPr>
            </a:lvl8pPr>
            <a:lvl9pPr marL="1828800" algn="l" rtl="0" fontAlgn="base">
              <a:spcBef>
                <a:spcPct val="0"/>
              </a:spcBef>
              <a:spcAft>
                <a:spcPct val="0"/>
              </a:spcAft>
              <a:defRPr sz="4000" b="1">
                <a:solidFill>
                  <a:srgbClr val="FFFF9B"/>
                </a:solidFill>
                <a:latin typeface="Arial" charset="0"/>
                <a:cs typeface="Arial" charset="0"/>
              </a:defRPr>
            </a:lvl9pPr>
          </a:lstStyle>
          <a:p>
            <a:pPr algn="ctr" eaLnBrk="1" hangingPunct="1">
              <a:spcBef>
                <a:spcPct val="20000"/>
              </a:spcBef>
              <a:buClr>
                <a:schemeClr val="tx2"/>
              </a:buClr>
              <a:buSzPct val="85000"/>
              <a:buFont typeface="Wingdings" pitchFamily="2" charset="2"/>
              <a:buNone/>
              <a:defRPr/>
            </a:pPr>
            <a:r>
              <a:rPr lang="en-US" sz="48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Career Development Training Course</a:t>
            </a:r>
            <a:r>
              <a:rPr lang="en-US" sz="4800" b="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4B44BB9-9862-A5A1-6C95-168A698AA476}"/>
              </a:ext>
            </a:extLst>
          </p:cNvPr>
          <p:cNvSpPr>
            <a:spLocks noGrp="1" noChangeArrowheads="1"/>
          </p:cNvSpPr>
          <p:nvPr>
            <p:ph type="title"/>
          </p:nvPr>
        </p:nvSpPr>
        <p:spPr>
          <a:xfrm>
            <a:off x="228600" y="228600"/>
            <a:ext cx="7937500" cy="1143000"/>
          </a:xfrm>
        </p:spPr>
        <p:txBody>
          <a:bodyPr/>
          <a:lstStyle/>
          <a:p>
            <a:pPr eaLnBrk="1" hangingPunct="1"/>
            <a:r>
              <a:rPr lang="en-US" altLang="en-US" sz="3600">
                <a:cs typeface="Tahoma" panose="020B0604030504040204" pitchFamily="34" charset="0"/>
              </a:rPr>
              <a:t>Date Initial Entry Military Service (DIEMS)</a:t>
            </a:r>
          </a:p>
        </p:txBody>
      </p:sp>
      <p:sp>
        <p:nvSpPr>
          <p:cNvPr id="31747" name="Rectangle 3">
            <a:extLst>
              <a:ext uri="{FF2B5EF4-FFF2-40B4-BE49-F238E27FC236}">
                <a16:creationId xmlns:a16="http://schemas.microsoft.com/office/drawing/2014/main" id="{3AC2D447-3511-86CB-E59A-0EEC0112E009}"/>
              </a:ext>
            </a:extLst>
          </p:cNvPr>
          <p:cNvSpPr>
            <a:spLocks noGrp="1" noChangeArrowheads="1"/>
          </p:cNvSpPr>
          <p:nvPr>
            <p:ph idx="1"/>
          </p:nvPr>
        </p:nvSpPr>
        <p:spPr>
          <a:xfrm>
            <a:off x="444500" y="1630363"/>
            <a:ext cx="8229600" cy="4525962"/>
          </a:xfrm>
        </p:spPr>
        <p:txBody>
          <a:bodyPr/>
          <a:lstStyle/>
          <a:p>
            <a:pPr eaLnBrk="1" hangingPunct="1"/>
            <a:r>
              <a:rPr lang="en-US" altLang="en-US">
                <a:cs typeface="Tahoma" panose="020B0604030504040204" pitchFamily="34" charset="0"/>
              </a:rPr>
              <a:t>Critical date:</a:t>
            </a:r>
          </a:p>
          <a:p>
            <a:pPr lvl="1" eaLnBrk="1" hangingPunct="1"/>
            <a:r>
              <a:rPr lang="en-US" altLang="en-US" sz="2400">
                <a:cs typeface="Tahoma" panose="020B0604030504040204" pitchFamily="34" charset="0"/>
              </a:rPr>
              <a:t>Determines your retirement plan</a:t>
            </a:r>
          </a:p>
          <a:p>
            <a:pPr eaLnBrk="1" hangingPunct="1"/>
            <a:endParaRPr lang="en-US" altLang="en-US">
              <a:cs typeface="Tahoma" panose="020B0604030504040204" pitchFamily="34" charset="0"/>
            </a:endParaRPr>
          </a:p>
          <a:p>
            <a:pPr eaLnBrk="1" hangingPunct="1"/>
            <a:r>
              <a:rPr lang="en-US" altLang="en-US">
                <a:cs typeface="Tahoma" panose="020B0604030504040204" pitchFamily="34" charset="0"/>
              </a:rPr>
              <a:t>Date first enlisted/commissioned into any component of the armed forces:</a:t>
            </a:r>
          </a:p>
          <a:p>
            <a:pPr lvl="1" eaLnBrk="1" hangingPunct="1"/>
            <a:r>
              <a:rPr lang="en-US" altLang="en-US" sz="2400">
                <a:cs typeface="Tahoma" panose="020B0604030504040204" pitchFamily="34" charset="0"/>
              </a:rPr>
              <a:t>Has no bearing on longevity for pay or years of service.</a:t>
            </a:r>
          </a:p>
          <a:p>
            <a:pPr lvl="1" eaLnBrk="1" hangingPunct="1"/>
            <a:r>
              <a:rPr lang="en-US" altLang="en-US" sz="2400">
                <a:cs typeface="Tahoma" panose="020B0604030504040204" pitchFamily="34" charset="0"/>
              </a:rPr>
              <a:t>Should never change; not adjusted for broken time or time lost.</a:t>
            </a: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24E0722-C4B7-DE8B-9172-F66DE465DCCE}"/>
              </a:ext>
            </a:extLst>
          </p:cNvPr>
          <p:cNvSpPr>
            <a:spLocks noGrp="1" noChangeArrowheads="1"/>
          </p:cNvSpPr>
          <p:nvPr>
            <p:ph type="title"/>
          </p:nvPr>
        </p:nvSpPr>
        <p:spPr>
          <a:xfrm>
            <a:off x="228600" y="228600"/>
            <a:ext cx="7937500" cy="1143000"/>
          </a:xfrm>
        </p:spPr>
        <p:txBody>
          <a:bodyPr/>
          <a:lstStyle/>
          <a:p>
            <a:pPr eaLnBrk="1" hangingPunct="1"/>
            <a:r>
              <a:rPr lang="en-US" altLang="en-US" sz="3600">
                <a:cs typeface="Tahoma" panose="020B0604030504040204" pitchFamily="34" charset="0"/>
              </a:rPr>
              <a:t>Types of Retirement Plans</a:t>
            </a:r>
          </a:p>
        </p:txBody>
      </p:sp>
      <p:graphicFrame>
        <p:nvGraphicFramePr>
          <p:cNvPr id="2" name="Table 1">
            <a:extLst>
              <a:ext uri="{FF2B5EF4-FFF2-40B4-BE49-F238E27FC236}">
                <a16:creationId xmlns:a16="http://schemas.microsoft.com/office/drawing/2014/main" id="{5F7FBB76-C80C-B8B6-84E0-F65361E0C9B5}"/>
              </a:ext>
            </a:extLst>
          </p:cNvPr>
          <p:cNvGraphicFramePr>
            <a:graphicFrameLocks noGrp="1"/>
          </p:cNvGraphicFramePr>
          <p:nvPr>
            <p:extLst>
              <p:ext uri="{D42A27DB-BD31-4B8C-83A1-F6EECF244321}">
                <p14:modId xmlns:p14="http://schemas.microsoft.com/office/powerpoint/2010/main" val="4127609423"/>
              </p:ext>
            </p:extLst>
          </p:nvPr>
        </p:nvGraphicFramePr>
        <p:xfrm>
          <a:off x="609600" y="1219200"/>
          <a:ext cx="7407276" cy="4495800"/>
        </p:xfrm>
        <a:graphic>
          <a:graphicData uri="http://schemas.openxmlformats.org/drawingml/2006/table">
            <a:tbl>
              <a:tblPr/>
              <a:tblGrid>
                <a:gridCol w="3703638">
                  <a:extLst>
                    <a:ext uri="{9D8B030D-6E8A-4147-A177-3AD203B41FA5}">
                      <a16:colId xmlns:a16="http://schemas.microsoft.com/office/drawing/2014/main" val="3810220355"/>
                    </a:ext>
                  </a:extLst>
                </a:gridCol>
                <a:gridCol w="3703638">
                  <a:extLst>
                    <a:ext uri="{9D8B030D-6E8A-4147-A177-3AD203B41FA5}">
                      <a16:colId xmlns:a16="http://schemas.microsoft.com/office/drawing/2014/main" val="3552933621"/>
                    </a:ext>
                  </a:extLst>
                </a:gridCol>
              </a:tblGrid>
              <a:tr h="530670">
                <a:tc>
                  <a:txBody>
                    <a:bodyPr/>
                    <a:lstStyle/>
                    <a:p>
                      <a:pPr algn="ctr" fontAlgn="ctr"/>
                      <a:r>
                        <a:rPr lang="en-US" sz="1300" b="1" dirty="0">
                          <a:solidFill>
                            <a:schemeClr val="bg1"/>
                          </a:solidFill>
                          <a:effectLst/>
                        </a:rPr>
                        <a:t>Retirement Plan</a:t>
                      </a:r>
                    </a:p>
                  </a:txBody>
                  <a:tcPr marL="66133" marR="66133" marT="44092" marB="440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fontAlgn="ctr"/>
                      <a:r>
                        <a:rPr lang="en-US" sz="1300" b="1" dirty="0">
                          <a:solidFill>
                            <a:schemeClr val="bg1"/>
                          </a:solidFill>
                          <a:effectLst/>
                        </a:rPr>
                        <a:t>Criteria to Receive</a:t>
                      </a:r>
                    </a:p>
                  </a:txBody>
                  <a:tcPr marL="66133" marR="66133" marT="44092" marB="440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2954486050"/>
                  </a:ext>
                </a:extLst>
              </a:tr>
              <a:tr h="297958">
                <a:tc>
                  <a:txBody>
                    <a:bodyPr/>
                    <a:lstStyle/>
                    <a:p>
                      <a:pPr algn="ctr" fontAlgn="ctr"/>
                      <a:r>
                        <a:rPr lang="en-US" sz="1300" dirty="0">
                          <a:solidFill>
                            <a:schemeClr val="bg1"/>
                          </a:solidFill>
                          <a:effectLst/>
                        </a:rPr>
                        <a:t>Final Pay</a:t>
                      </a:r>
                    </a:p>
                  </a:txBody>
                  <a:tcPr marL="66133" marR="66133" marT="44092" marB="440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3F4"/>
                    </a:solidFill>
                  </a:tcPr>
                </a:tc>
                <a:tc>
                  <a:txBody>
                    <a:bodyPr/>
                    <a:lstStyle/>
                    <a:p>
                      <a:pPr fontAlgn="ctr"/>
                      <a:r>
                        <a:rPr lang="en-US" sz="1300" dirty="0">
                          <a:solidFill>
                            <a:schemeClr val="bg1"/>
                          </a:solidFill>
                          <a:effectLst/>
                        </a:rPr>
                        <a:t>Entry before September 8, 1980</a:t>
                      </a:r>
                    </a:p>
                  </a:txBody>
                  <a:tcPr marL="66133" marR="66133" marT="44092" marB="440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3F4"/>
                    </a:solidFill>
                  </a:tcPr>
                </a:tc>
                <a:extLst>
                  <a:ext uri="{0D108BD9-81ED-4DB2-BD59-A6C34878D82A}">
                    <a16:rowId xmlns:a16="http://schemas.microsoft.com/office/drawing/2014/main" val="3974921752"/>
                  </a:ext>
                </a:extLst>
              </a:tr>
              <a:tr h="1123071">
                <a:tc>
                  <a:txBody>
                    <a:bodyPr/>
                    <a:lstStyle/>
                    <a:p>
                      <a:pPr algn="ctr" fontAlgn="ctr"/>
                      <a:r>
                        <a:rPr lang="en-US" sz="1300" dirty="0">
                          <a:solidFill>
                            <a:schemeClr val="bg1"/>
                          </a:solidFill>
                          <a:effectLst/>
                        </a:rPr>
                        <a:t>High-36</a:t>
                      </a:r>
                    </a:p>
                  </a:txBody>
                  <a:tcPr marL="66133" marR="66133" marT="44092" marB="440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BF7"/>
                    </a:solidFill>
                  </a:tcPr>
                </a:tc>
                <a:tc>
                  <a:txBody>
                    <a:bodyPr/>
                    <a:lstStyle/>
                    <a:p>
                      <a:pPr fontAlgn="ctr"/>
                      <a:r>
                        <a:rPr lang="en-US" sz="1300" dirty="0">
                          <a:solidFill>
                            <a:schemeClr val="bg1"/>
                          </a:solidFill>
                          <a:effectLst/>
                        </a:rPr>
                        <a:t>Entry on or after September 8, 1980, but before August 1, 1986 OR Entered on or after August 1, 1986, and did not choose the Career Status Bonus and REDUX retirement system</a:t>
                      </a:r>
                    </a:p>
                  </a:txBody>
                  <a:tcPr marL="66133" marR="66133" marT="44092" marB="440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BF7"/>
                    </a:solidFill>
                  </a:tcPr>
                </a:tc>
                <a:extLst>
                  <a:ext uri="{0D108BD9-81ED-4DB2-BD59-A6C34878D82A}">
                    <a16:rowId xmlns:a16="http://schemas.microsoft.com/office/drawing/2014/main" val="1309579338"/>
                  </a:ext>
                </a:extLst>
              </a:tr>
              <a:tr h="710515">
                <a:tc>
                  <a:txBody>
                    <a:bodyPr/>
                    <a:lstStyle/>
                    <a:p>
                      <a:pPr algn="ctr" fontAlgn="ctr"/>
                      <a:r>
                        <a:rPr lang="en-US" sz="1300" dirty="0">
                          <a:solidFill>
                            <a:schemeClr val="bg1"/>
                          </a:solidFill>
                          <a:effectLst/>
                        </a:rPr>
                        <a:t>CSB/REDUX</a:t>
                      </a:r>
                    </a:p>
                  </a:txBody>
                  <a:tcPr marL="66133" marR="66133" marT="44092" marB="440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3F4"/>
                    </a:solidFill>
                  </a:tcPr>
                </a:tc>
                <a:tc>
                  <a:txBody>
                    <a:bodyPr/>
                    <a:lstStyle/>
                    <a:p>
                      <a:pPr fontAlgn="ctr"/>
                      <a:r>
                        <a:rPr lang="en-US" sz="1300" dirty="0">
                          <a:solidFill>
                            <a:schemeClr val="bg1"/>
                          </a:solidFill>
                          <a:effectLst/>
                        </a:rPr>
                        <a:t>Entered on or after August 1, 1986, but before January 1, 2003 AND elected to receive the Career Status Bonus</a:t>
                      </a:r>
                    </a:p>
                  </a:txBody>
                  <a:tcPr marL="66133" marR="66133" marT="44092" marB="440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3F4"/>
                    </a:solidFill>
                  </a:tcPr>
                </a:tc>
                <a:extLst>
                  <a:ext uri="{0D108BD9-81ED-4DB2-BD59-A6C34878D82A}">
                    <a16:rowId xmlns:a16="http://schemas.microsoft.com/office/drawing/2014/main" val="2930098537"/>
                  </a:ext>
                </a:extLst>
              </a:tr>
              <a:tr h="1123071">
                <a:tc>
                  <a:txBody>
                    <a:bodyPr/>
                    <a:lstStyle/>
                    <a:p>
                      <a:pPr algn="ctr" fontAlgn="ctr"/>
                      <a:r>
                        <a:rPr lang="en-US" sz="1300">
                          <a:solidFill>
                            <a:schemeClr val="bg1"/>
                          </a:solidFill>
                          <a:effectLst/>
                        </a:rPr>
                        <a:t>Blended Retirement System (BRS)</a:t>
                      </a:r>
                    </a:p>
                  </a:txBody>
                  <a:tcPr marL="66133" marR="66133" marT="44092" marB="440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BF7"/>
                    </a:solidFill>
                  </a:tcPr>
                </a:tc>
                <a:tc>
                  <a:txBody>
                    <a:bodyPr/>
                    <a:lstStyle/>
                    <a:p>
                      <a:pPr fontAlgn="ctr"/>
                      <a:r>
                        <a:rPr lang="en-US" sz="1300" dirty="0">
                          <a:solidFill>
                            <a:schemeClr val="bg1"/>
                          </a:solidFill>
                          <a:effectLst/>
                        </a:rPr>
                        <a:t>Entered the Uniformed Services for the first time on or after January 1, 2018 (automatic enrollment), or entered before December 31, 2017 and elected to opt into BRS during the opt-in period</a:t>
                      </a:r>
                    </a:p>
                  </a:txBody>
                  <a:tcPr marL="66133" marR="66133" marT="44092" marB="440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BF7"/>
                    </a:solidFill>
                  </a:tcPr>
                </a:tc>
                <a:extLst>
                  <a:ext uri="{0D108BD9-81ED-4DB2-BD59-A6C34878D82A}">
                    <a16:rowId xmlns:a16="http://schemas.microsoft.com/office/drawing/2014/main" val="3396459735"/>
                  </a:ext>
                </a:extLst>
              </a:tr>
              <a:tr h="710515">
                <a:tc>
                  <a:txBody>
                    <a:bodyPr/>
                    <a:lstStyle/>
                    <a:p>
                      <a:pPr algn="ctr" fontAlgn="ctr"/>
                      <a:r>
                        <a:rPr lang="en-US" sz="1300">
                          <a:solidFill>
                            <a:schemeClr val="bg1"/>
                          </a:solidFill>
                          <a:effectLst/>
                        </a:rPr>
                        <a:t>Disability</a:t>
                      </a:r>
                    </a:p>
                  </a:txBody>
                  <a:tcPr marL="66133" marR="66133" marT="44092" marB="440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3F4"/>
                    </a:solidFill>
                  </a:tcPr>
                </a:tc>
                <a:tc>
                  <a:txBody>
                    <a:bodyPr/>
                    <a:lstStyle/>
                    <a:p>
                      <a:pPr fontAlgn="ctr"/>
                      <a:r>
                        <a:rPr lang="en-US" sz="1300" dirty="0">
                          <a:solidFill>
                            <a:schemeClr val="bg1"/>
                          </a:solidFill>
                          <a:effectLst/>
                        </a:rPr>
                        <a:t>Determined medically unfit for continued service with a DoD disability rating of at least 30%</a:t>
                      </a:r>
                    </a:p>
                  </a:txBody>
                  <a:tcPr marL="66133" marR="66133" marT="44092" marB="440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3F4"/>
                    </a:solidFill>
                  </a:tcPr>
                </a:tc>
                <a:extLst>
                  <a:ext uri="{0D108BD9-81ED-4DB2-BD59-A6C34878D82A}">
                    <a16:rowId xmlns:a16="http://schemas.microsoft.com/office/drawing/2014/main" val="503027063"/>
                  </a:ext>
                </a:extLst>
              </a:tr>
            </a:tbl>
          </a:graphicData>
        </a:graphic>
      </p:graphicFrame>
      <p:sp>
        <p:nvSpPr>
          <p:cNvPr id="3" name="TextBox 2"/>
          <p:cNvSpPr txBox="1"/>
          <p:nvPr/>
        </p:nvSpPr>
        <p:spPr>
          <a:xfrm>
            <a:off x="2133600" y="5791200"/>
            <a:ext cx="5172838" cy="707886"/>
          </a:xfrm>
          <a:prstGeom prst="rect">
            <a:avLst/>
          </a:prstGeom>
          <a:noFill/>
        </p:spPr>
        <p:txBody>
          <a:bodyPr wrap="square" rtlCol="0">
            <a:spAutoFit/>
          </a:bodyPr>
          <a:lstStyle/>
          <a:p>
            <a:r>
              <a:rPr lang="en-US" sz="2000" b="1" dirty="0"/>
              <a:t>Retirement Calculators are found at: https://militarypay.defense.gov/Calculators/</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F491B60-7F22-5148-22D7-9D96E6915148}"/>
              </a:ext>
            </a:extLst>
          </p:cNvPr>
          <p:cNvSpPr>
            <a:spLocks noGrp="1" noChangeArrowheads="1"/>
          </p:cNvSpPr>
          <p:nvPr>
            <p:ph type="title"/>
          </p:nvPr>
        </p:nvSpPr>
        <p:spPr>
          <a:xfrm>
            <a:off x="0" y="130175"/>
            <a:ext cx="8578850" cy="971550"/>
          </a:xfrm>
        </p:spPr>
        <p:txBody>
          <a:bodyPr/>
          <a:lstStyle/>
          <a:p>
            <a:pPr eaLnBrk="1" hangingPunct="1"/>
            <a:r>
              <a:rPr lang="en-US" altLang="en-US" sz="3600">
                <a:cs typeface="Tahoma" panose="020B0604030504040204" pitchFamily="34" charset="0"/>
              </a:rPr>
              <a:t>Retired Pay</a:t>
            </a:r>
          </a:p>
        </p:txBody>
      </p:sp>
      <p:sp>
        <p:nvSpPr>
          <p:cNvPr id="27651" name="Rectangle 6">
            <a:extLst>
              <a:ext uri="{FF2B5EF4-FFF2-40B4-BE49-F238E27FC236}">
                <a16:creationId xmlns:a16="http://schemas.microsoft.com/office/drawing/2014/main" id="{0A17C8BF-AEF9-9E44-7FF6-F8279BA3E0FD}"/>
              </a:ext>
            </a:extLst>
          </p:cNvPr>
          <p:cNvSpPr>
            <a:spLocks noChangeArrowheads="1"/>
          </p:cNvSpPr>
          <p:nvPr/>
        </p:nvSpPr>
        <p:spPr bwMode="auto">
          <a:xfrm>
            <a:off x="4214813" y="3341688"/>
            <a:ext cx="3633787"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lnSpc>
                <a:spcPct val="90000"/>
              </a:lnSpc>
              <a:spcBef>
                <a:spcPts val="750"/>
              </a:spcBef>
              <a:buFont typeface="Wingdings" panose="05000000000000000000" pitchFamily="2" charset="2"/>
              <a:buChar char="§"/>
              <a:tabLst>
                <a:tab pos="800100" algn="l"/>
                <a:tab pos="1200150" algn="l"/>
              </a:tabLst>
              <a:defRPr sz="2400">
                <a:solidFill>
                  <a:schemeClr val="bg2"/>
                </a:solidFill>
                <a:latin typeface="Tahoma" panose="020B0604030504040204" pitchFamily="34" charset="0"/>
              </a:defRPr>
            </a:lvl1pPr>
            <a:lvl2pPr marL="742950" indent="-285750">
              <a:lnSpc>
                <a:spcPct val="90000"/>
              </a:lnSpc>
              <a:spcBef>
                <a:spcPts val="375"/>
              </a:spcBef>
              <a:buFont typeface="Wingdings" panose="05000000000000000000" pitchFamily="2" charset="2"/>
              <a:buChar char="§"/>
              <a:tabLst>
                <a:tab pos="800100" algn="l"/>
                <a:tab pos="1200150" algn="l"/>
              </a:tabLst>
              <a:defRPr>
                <a:solidFill>
                  <a:schemeClr val="bg2"/>
                </a:solidFill>
                <a:latin typeface="Tahoma" panose="020B0604030504040204" pitchFamily="34" charset="0"/>
              </a:defRPr>
            </a:lvl2pPr>
            <a:lvl3pPr marL="1143000" indent="-228600">
              <a:lnSpc>
                <a:spcPct val="90000"/>
              </a:lnSpc>
              <a:spcBef>
                <a:spcPts val="375"/>
              </a:spcBef>
              <a:buFont typeface="Wingdings" panose="05000000000000000000" pitchFamily="2" charset="2"/>
              <a:buChar char="§"/>
              <a:tabLst>
                <a:tab pos="800100" algn="l"/>
                <a:tab pos="1200150" algn="l"/>
              </a:tabLst>
              <a:defRPr sz="1500">
                <a:solidFill>
                  <a:schemeClr val="bg2"/>
                </a:solidFill>
                <a:latin typeface="Tahoma" panose="020B0604030504040204" pitchFamily="34" charset="0"/>
              </a:defRPr>
            </a:lvl3pPr>
            <a:lvl4pPr marL="1600200" indent="-228600">
              <a:lnSpc>
                <a:spcPct val="90000"/>
              </a:lnSpc>
              <a:spcBef>
                <a:spcPts val="375"/>
              </a:spcBef>
              <a:buFont typeface="Wingdings" panose="05000000000000000000" pitchFamily="2" charset="2"/>
              <a:buChar char="§"/>
              <a:tabLst>
                <a:tab pos="800100" algn="l"/>
                <a:tab pos="1200150" algn="l"/>
              </a:tabLst>
              <a:defRPr sz="1300">
                <a:solidFill>
                  <a:schemeClr val="bg2"/>
                </a:solidFill>
                <a:latin typeface="Tahoma" panose="020B0604030504040204" pitchFamily="34" charset="0"/>
              </a:defRPr>
            </a:lvl4pPr>
            <a:lvl5pPr marL="2057400" indent="-228600">
              <a:lnSpc>
                <a:spcPct val="90000"/>
              </a:lnSpc>
              <a:spcBef>
                <a:spcPts val="375"/>
              </a:spcBef>
              <a:buFont typeface="Wingdings" panose="05000000000000000000" pitchFamily="2" charset="2"/>
              <a:buChar char="§"/>
              <a:tabLst>
                <a:tab pos="800100" algn="l"/>
                <a:tab pos="1200150" algn="l"/>
              </a:tabLst>
              <a:defRPr sz="1300">
                <a:solidFill>
                  <a:schemeClr val="bg2"/>
                </a:solidFill>
                <a:latin typeface="Tahoma" panose="020B0604030504040204" pitchFamily="34" charset="0"/>
              </a:defRPr>
            </a:lvl5pPr>
            <a:lvl6pPr marL="2514600" indent="-228600" eaLnBrk="0" fontAlgn="base" hangingPunct="0">
              <a:lnSpc>
                <a:spcPct val="90000"/>
              </a:lnSpc>
              <a:spcBef>
                <a:spcPts val="375"/>
              </a:spcBef>
              <a:spcAft>
                <a:spcPct val="0"/>
              </a:spcAft>
              <a:buFont typeface="Wingdings" panose="05000000000000000000" pitchFamily="2" charset="2"/>
              <a:buChar char="§"/>
              <a:tabLst>
                <a:tab pos="800100" algn="l"/>
                <a:tab pos="1200150" algn="l"/>
              </a:tabLst>
              <a:defRPr sz="1300">
                <a:solidFill>
                  <a:schemeClr val="bg2"/>
                </a:solidFill>
                <a:latin typeface="Tahoma" panose="020B0604030504040204" pitchFamily="34" charset="0"/>
              </a:defRPr>
            </a:lvl6pPr>
            <a:lvl7pPr marL="2971800" indent="-228600" eaLnBrk="0" fontAlgn="base" hangingPunct="0">
              <a:lnSpc>
                <a:spcPct val="90000"/>
              </a:lnSpc>
              <a:spcBef>
                <a:spcPts val="375"/>
              </a:spcBef>
              <a:spcAft>
                <a:spcPct val="0"/>
              </a:spcAft>
              <a:buFont typeface="Wingdings" panose="05000000000000000000" pitchFamily="2" charset="2"/>
              <a:buChar char="§"/>
              <a:tabLst>
                <a:tab pos="800100" algn="l"/>
                <a:tab pos="1200150" algn="l"/>
              </a:tabLst>
              <a:defRPr sz="1300">
                <a:solidFill>
                  <a:schemeClr val="bg2"/>
                </a:solidFill>
                <a:latin typeface="Tahoma" panose="020B0604030504040204" pitchFamily="34" charset="0"/>
              </a:defRPr>
            </a:lvl7pPr>
            <a:lvl8pPr marL="3429000" indent="-228600" eaLnBrk="0" fontAlgn="base" hangingPunct="0">
              <a:lnSpc>
                <a:spcPct val="90000"/>
              </a:lnSpc>
              <a:spcBef>
                <a:spcPts val="375"/>
              </a:spcBef>
              <a:spcAft>
                <a:spcPct val="0"/>
              </a:spcAft>
              <a:buFont typeface="Wingdings" panose="05000000000000000000" pitchFamily="2" charset="2"/>
              <a:buChar char="§"/>
              <a:tabLst>
                <a:tab pos="800100" algn="l"/>
                <a:tab pos="1200150" algn="l"/>
              </a:tabLst>
              <a:defRPr sz="1300">
                <a:solidFill>
                  <a:schemeClr val="bg2"/>
                </a:solidFill>
                <a:latin typeface="Tahoma" panose="020B0604030504040204" pitchFamily="34" charset="0"/>
              </a:defRPr>
            </a:lvl8pPr>
            <a:lvl9pPr marL="3886200" indent="-228600" eaLnBrk="0" fontAlgn="base" hangingPunct="0">
              <a:lnSpc>
                <a:spcPct val="90000"/>
              </a:lnSpc>
              <a:spcBef>
                <a:spcPts val="375"/>
              </a:spcBef>
              <a:spcAft>
                <a:spcPct val="0"/>
              </a:spcAft>
              <a:buFont typeface="Wingdings" panose="05000000000000000000" pitchFamily="2" charset="2"/>
              <a:buChar char="§"/>
              <a:tabLst>
                <a:tab pos="800100" algn="l"/>
                <a:tab pos="1200150" algn="l"/>
              </a:tabLst>
              <a:defRPr sz="1300">
                <a:solidFill>
                  <a:schemeClr val="bg2"/>
                </a:solidFill>
                <a:latin typeface="Tahoma" panose="020B0604030504040204" pitchFamily="34" charset="0"/>
              </a:defRPr>
            </a:lvl9pPr>
          </a:lstStyle>
          <a:p>
            <a:pPr algn="ctr">
              <a:lnSpc>
                <a:spcPct val="100000"/>
              </a:lnSpc>
              <a:spcBef>
                <a:spcPct val="0"/>
              </a:spcBef>
              <a:buFontTx/>
              <a:buNone/>
            </a:pPr>
            <a:r>
              <a:rPr lang="en-US" altLang="en-US" sz="1800" b="1">
                <a:solidFill>
                  <a:srgbClr val="FFFF00"/>
                </a:solidFill>
                <a:cs typeface="Tahoma" panose="020B0604030504040204" pitchFamily="34" charset="0"/>
              </a:rPr>
              <a:t>BLENDED RETIRMENT SYSTEM</a:t>
            </a:r>
          </a:p>
          <a:p>
            <a:pPr algn="ctr">
              <a:lnSpc>
                <a:spcPct val="100000"/>
              </a:lnSpc>
              <a:spcBef>
                <a:spcPct val="0"/>
              </a:spcBef>
              <a:buFontTx/>
              <a:buNone/>
            </a:pPr>
            <a:endParaRPr lang="en-US" altLang="en-US" sz="1800">
              <a:solidFill>
                <a:srgbClr val="FFFF00"/>
              </a:solidFill>
              <a:cs typeface="Tahoma" panose="020B0604030504040204" pitchFamily="34" charset="0"/>
            </a:endParaRPr>
          </a:p>
          <a:p>
            <a:pPr>
              <a:lnSpc>
                <a:spcPct val="100000"/>
              </a:lnSpc>
              <a:spcBef>
                <a:spcPct val="0"/>
              </a:spcBef>
            </a:pPr>
            <a:r>
              <a:rPr lang="en-US" altLang="en-US" sz="1800">
                <a:cs typeface="Tahoma" panose="020B0604030504040204" pitchFamily="34" charset="0"/>
              </a:rPr>
              <a:t>DIEMS on or after 1 JAN 18</a:t>
            </a:r>
          </a:p>
          <a:p>
            <a:pPr>
              <a:lnSpc>
                <a:spcPct val="100000"/>
              </a:lnSpc>
              <a:spcBef>
                <a:spcPct val="0"/>
              </a:spcBef>
            </a:pPr>
            <a:r>
              <a:rPr lang="en-US" altLang="en-US" sz="1800">
                <a:cs typeface="Tahoma" panose="020B0604030504040204" pitchFamily="34" charset="0"/>
              </a:rPr>
              <a:t>2% x BP (36 mos. avg.) x ASAF = RP (DTC)</a:t>
            </a:r>
          </a:p>
          <a:p>
            <a:pPr>
              <a:lnSpc>
                <a:spcPct val="100000"/>
              </a:lnSpc>
              <a:spcBef>
                <a:spcPct val="0"/>
              </a:spcBef>
            </a:pPr>
            <a:r>
              <a:rPr lang="en-US" altLang="en-US" sz="1800">
                <a:cs typeface="Tahoma" panose="020B0604030504040204" pitchFamily="34" charset="0"/>
              </a:rPr>
              <a:t>TSP contribution up to 5%</a:t>
            </a:r>
          </a:p>
          <a:p>
            <a:pPr>
              <a:lnSpc>
                <a:spcPct val="100000"/>
              </a:lnSpc>
              <a:spcBef>
                <a:spcPct val="0"/>
              </a:spcBef>
            </a:pPr>
            <a:r>
              <a:rPr lang="en-US" altLang="en-US" sz="1800">
                <a:cs typeface="Tahoma" panose="020B0604030504040204" pitchFamily="34" charset="0"/>
              </a:rPr>
              <a:t>2% every year over 20 years</a:t>
            </a:r>
          </a:p>
          <a:p>
            <a:pPr>
              <a:spcBef>
                <a:spcPts val="1225"/>
              </a:spcBef>
            </a:pPr>
            <a:r>
              <a:rPr lang="en-US" altLang="en-US" sz="1800"/>
              <a:t>Continuation Pay</a:t>
            </a:r>
          </a:p>
          <a:p>
            <a:pPr lvl="1">
              <a:spcBef>
                <a:spcPts val="1225"/>
              </a:spcBef>
            </a:pPr>
            <a:r>
              <a:rPr lang="en-US" altLang="en-US"/>
              <a:t>Eligible prior to reaching 12 years</a:t>
            </a:r>
          </a:p>
          <a:p>
            <a:pPr>
              <a:lnSpc>
                <a:spcPct val="100000"/>
              </a:lnSpc>
              <a:spcBef>
                <a:spcPct val="0"/>
              </a:spcBef>
              <a:buFont typeface="Arial" panose="020B0604020202020204" pitchFamily="34" charset="0"/>
              <a:buChar char="•"/>
            </a:pPr>
            <a:endParaRPr lang="en-US" altLang="en-US" sz="1800">
              <a:cs typeface="Tahoma" panose="020B0604030504040204" pitchFamily="34" charset="0"/>
            </a:endParaRPr>
          </a:p>
        </p:txBody>
      </p:sp>
      <p:sp>
        <p:nvSpPr>
          <p:cNvPr id="19460" name="Rectangle 11">
            <a:extLst>
              <a:ext uri="{FF2B5EF4-FFF2-40B4-BE49-F238E27FC236}">
                <a16:creationId xmlns:a16="http://schemas.microsoft.com/office/drawing/2014/main" id="{DCD7D773-109E-BB71-A825-D65A2E11B2B4}"/>
              </a:ext>
            </a:extLst>
          </p:cNvPr>
          <p:cNvSpPr>
            <a:spLocks noChangeArrowheads="1"/>
          </p:cNvSpPr>
          <p:nvPr/>
        </p:nvSpPr>
        <p:spPr bwMode="auto">
          <a:xfrm>
            <a:off x="192088" y="3357563"/>
            <a:ext cx="3681412"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lnSpc>
                <a:spcPct val="90000"/>
              </a:lnSpc>
              <a:spcBef>
                <a:spcPts val="750"/>
              </a:spcBef>
              <a:buFont typeface="Wingdings" panose="05000000000000000000" pitchFamily="2" charset="2"/>
              <a:buChar char="§"/>
              <a:tabLst>
                <a:tab pos="1371600" algn="l"/>
              </a:tabLst>
              <a:defRPr sz="2400">
                <a:solidFill>
                  <a:schemeClr val="bg2"/>
                </a:solidFill>
                <a:latin typeface="Tahoma" panose="020B0604030504040204" pitchFamily="34" charset="0"/>
              </a:defRPr>
            </a:lvl1pPr>
            <a:lvl2pPr marL="742950" indent="-285750">
              <a:lnSpc>
                <a:spcPct val="90000"/>
              </a:lnSpc>
              <a:spcBef>
                <a:spcPts val="375"/>
              </a:spcBef>
              <a:buFont typeface="Wingdings" panose="05000000000000000000" pitchFamily="2" charset="2"/>
              <a:buChar char="§"/>
              <a:tabLst>
                <a:tab pos="1371600" algn="l"/>
              </a:tabLst>
              <a:defRPr>
                <a:solidFill>
                  <a:schemeClr val="bg2"/>
                </a:solidFill>
                <a:latin typeface="Tahoma" panose="020B0604030504040204" pitchFamily="34" charset="0"/>
              </a:defRPr>
            </a:lvl2pPr>
            <a:lvl3pPr marL="1143000" indent="-228600">
              <a:lnSpc>
                <a:spcPct val="90000"/>
              </a:lnSpc>
              <a:spcBef>
                <a:spcPts val="375"/>
              </a:spcBef>
              <a:buFont typeface="Wingdings" panose="05000000000000000000" pitchFamily="2" charset="2"/>
              <a:buChar char="§"/>
              <a:tabLst>
                <a:tab pos="1371600" algn="l"/>
              </a:tabLst>
              <a:defRPr sz="1500">
                <a:solidFill>
                  <a:schemeClr val="bg2"/>
                </a:solidFill>
                <a:latin typeface="Tahoma" panose="020B0604030504040204" pitchFamily="34" charset="0"/>
              </a:defRPr>
            </a:lvl3pPr>
            <a:lvl4pPr marL="1600200" indent="-228600">
              <a:lnSpc>
                <a:spcPct val="90000"/>
              </a:lnSpc>
              <a:spcBef>
                <a:spcPts val="375"/>
              </a:spcBef>
              <a:buFont typeface="Wingdings" panose="05000000000000000000" pitchFamily="2" charset="2"/>
              <a:buChar char="§"/>
              <a:tabLst>
                <a:tab pos="1371600" algn="l"/>
              </a:tabLst>
              <a:defRPr sz="1300">
                <a:solidFill>
                  <a:schemeClr val="bg2"/>
                </a:solidFill>
                <a:latin typeface="Tahoma" panose="020B0604030504040204" pitchFamily="34" charset="0"/>
              </a:defRPr>
            </a:lvl4pPr>
            <a:lvl5pPr marL="2057400" indent="-228600">
              <a:lnSpc>
                <a:spcPct val="90000"/>
              </a:lnSpc>
              <a:spcBef>
                <a:spcPts val="375"/>
              </a:spcBef>
              <a:buFont typeface="Wingdings" panose="05000000000000000000" pitchFamily="2" charset="2"/>
              <a:buChar char="§"/>
              <a:tabLst>
                <a:tab pos="1371600" algn="l"/>
              </a:tabLst>
              <a:defRPr sz="1300">
                <a:solidFill>
                  <a:schemeClr val="bg2"/>
                </a:solidFill>
                <a:latin typeface="Tahoma" panose="020B0604030504040204" pitchFamily="34" charset="0"/>
              </a:defRPr>
            </a:lvl5pPr>
            <a:lvl6pPr marL="2514600" indent="-228600" fontAlgn="base">
              <a:lnSpc>
                <a:spcPct val="90000"/>
              </a:lnSpc>
              <a:spcBef>
                <a:spcPts val="375"/>
              </a:spcBef>
              <a:spcAft>
                <a:spcPct val="0"/>
              </a:spcAft>
              <a:buFont typeface="Wingdings" panose="05000000000000000000" pitchFamily="2" charset="2"/>
              <a:buChar char="§"/>
              <a:tabLst>
                <a:tab pos="1371600" algn="l"/>
              </a:tabLst>
              <a:defRPr sz="1300">
                <a:solidFill>
                  <a:schemeClr val="bg2"/>
                </a:solidFill>
                <a:latin typeface="Tahoma" panose="020B0604030504040204" pitchFamily="34" charset="0"/>
              </a:defRPr>
            </a:lvl6pPr>
            <a:lvl7pPr marL="2971800" indent="-228600" fontAlgn="base">
              <a:lnSpc>
                <a:spcPct val="90000"/>
              </a:lnSpc>
              <a:spcBef>
                <a:spcPts val="375"/>
              </a:spcBef>
              <a:spcAft>
                <a:spcPct val="0"/>
              </a:spcAft>
              <a:buFont typeface="Wingdings" panose="05000000000000000000" pitchFamily="2" charset="2"/>
              <a:buChar char="§"/>
              <a:tabLst>
                <a:tab pos="1371600" algn="l"/>
              </a:tabLst>
              <a:defRPr sz="1300">
                <a:solidFill>
                  <a:schemeClr val="bg2"/>
                </a:solidFill>
                <a:latin typeface="Tahoma" panose="020B0604030504040204" pitchFamily="34" charset="0"/>
              </a:defRPr>
            </a:lvl7pPr>
            <a:lvl8pPr marL="3429000" indent="-228600" fontAlgn="base">
              <a:lnSpc>
                <a:spcPct val="90000"/>
              </a:lnSpc>
              <a:spcBef>
                <a:spcPts val="375"/>
              </a:spcBef>
              <a:spcAft>
                <a:spcPct val="0"/>
              </a:spcAft>
              <a:buFont typeface="Wingdings" panose="05000000000000000000" pitchFamily="2" charset="2"/>
              <a:buChar char="§"/>
              <a:tabLst>
                <a:tab pos="1371600" algn="l"/>
              </a:tabLst>
              <a:defRPr sz="1300">
                <a:solidFill>
                  <a:schemeClr val="bg2"/>
                </a:solidFill>
                <a:latin typeface="Tahoma" panose="020B0604030504040204" pitchFamily="34" charset="0"/>
              </a:defRPr>
            </a:lvl8pPr>
            <a:lvl9pPr marL="3886200" indent="-228600" fontAlgn="base">
              <a:lnSpc>
                <a:spcPct val="90000"/>
              </a:lnSpc>
              <a:spcBef>
                <a:spcPts val="375"/>
              </a:spcBef>
              <a:spcAft>
                <a:spcPct val="0"/>
              </a:spcAft>
              <a:buFont typeface="Wingdings" panose="05000000000000000000" pitchFamily="2" charset="2"/>
              <a:buChar char="§"/>
              <a:tabLst>
                <a:tab pos="1371600" algn="l"/>
              </a:tabLst>
              <a:defRPr sz="1300">
                <a:solidFill>
                  <a:schemeClr val="bg2"/>
                </a:solidFill>
                <a:latin typeface="Tahoma" panose="020B0604030504040204" pitchFamily="34" charset="0"/>
              </a:defRPr>
            </a:lvl9pPr>
          </a:lstStyle>
          <a:p>
            <a:pPr algn="ctr">
              <a:lnSpc>
                <a:spcPct val="100000"/>
              </a:lnSpc>
              <a:spcBef>
                <a:spcPct val="0"/>
              </a:spcBef>
              <a:buFontTx/>
              <a:buNone/>
              <a:defRPr/>
            </a:pPr>
            <a:r>
              <a:rPr lang="en-US" altLang="en-US" sz="1800" b="1" dirty="0">
                <a:solidFill>
                  <a:srgbClr val="FFFF00"/>
                </a:solidFill>
                <a:ea typeface="Tahoma" panose="020B0604030504040204" pitchFamily="34" charset="0"/>
                <a:cs typeface="Tahoma" panose="020B0604030504040204" pitchFamily="34" charset="0"/>
              </a:rPr>
              <a:t> </a:t>
            </a:r>
            <a:r>
              <a:rPr lang="en-US" altLang="en-US" sz="2000" b="1" dirty="0">
                <a:solidFill>
                  <a:srgbClr val="FFFF00"/>
                </a:solidFill>
                <a:ea typeface="Tahoma" panose="020B0604030504040204" pitchFamily="34" charset="0"/>
                <a:cs typeface="Tahoma" panose="020B0604030504040204" pitchFamily="34" charset="0"/>
              </a:rPr>
              <a:t>HIGH 3</a:t>
            </a:r>
          </a:p>
          <a:p>
            <a:pPr algn="ctr">
              <a:lnSpc>
                <a:spcPct val="100000"/>
              </a:lnSpc>
              <a:spcBef>
                <a:spcPct val="0"/>
              </a:spcBef>
              <a:buFontTx/>
              <a:buNone/>
              <a:defRPr/>
            </a:pPr>
            <a:endParaRPr lang="en-US" altLang="en-US" sz="1800" dirty="0">
              <a:solidFill>
                <a:srgbClr val="FFFF00"/>
              </a:solidFill>
              <a:ea typeface="Tahoma" panose="020B0604030504040204" pitchFamily="34" charset="0"/>
              <a:cs typeface="Tahoma" panose="020B0604030504040204" pitchFamily="34" charset="0"/>
            </a:endParaRPr>
          </a:p>
          <a:p>
            <a:pPr marL="285750" indent="-285750">
              <a:lnSpc>
                <a:spcPct val="100000"/>
              </a:lnSpc>
              <a:spcBef>
                <a:spcPct val="0"/>
              </a:spcBef>
              <a:defRPr/>
            </a:pPr>
            <a:r>
              <a:rPr lang="en-US" altLang="en-US" sz="1800" dirty="0">
                <a:solidFill>
                  <a:schemeClr val="accent3"/>
                </a:solidFill>
                <a:ea typeface="Tahoma" panose="020B0604030504040204" pitchFamily="34" charset="0"/>
                <a:cs typeface="Tahoma" panose="020B0604030504040204" pitchFamily="34" charset="0"/>
              </a:rPr>
              <a:t>DIEMS on or after 8 Sep 80</a:t>
            </a:r>
          </a:p>
          <a:p>
            <a:pPr marL="285750" indent="-285750">
              <a:lnSpc>
                <a:spcPct val="100000"/>
              </a:lnSpc>
              <a:spcBef>
                <a:spcPct val="0"/>
              </a:spcBef>
              <a:defRPr/>
            </a:pPr>
            <a:r>
              <a:rPr lang="en-US" altLang="en-US" sz="1800" dirty="0">
                <a:solidFill>
                  <a:schemeClr val="accent3"/>
                </a:solidFill>
                <a:ea typeface="Tahoma" panose="020B0604030504040204" pitchFamily="34" charset="0"/>
                <a:cs typeface="Tahoma" panose="020B0604030504040204" pitchFamily="34" charset="0"/>
              </a:rPr>
              <a:t>2 1/2% x BP (36 mos. avg.) x ASAF = RP (DTC)</a:t>
            </a:r>
          </a:p>
          <a:p>
            <a:pPr marL="285750" indent="-285750">
              <a:lnSpc>
                <a:spcPct val="100000"/>
              </a:lnSpc>
              <a:spcBef>
                <a:spcPct val="0"/>
              </a:spcBef>
              <a:defRPr/>
            </a:pPr>
            <a:r>
              <a:rPr lang="en-US" altLang="en-US" sz="1800" dirty="0">
                <a:solidFill>
                  <a:schemeClr val="accent3"/>
                </a:solidFill>
                <a:ea typeface="Tahoma" panose="020B0604030504040204" pitchFamily="34" charset="0"/>
                <a:cs typeface="Tahoma" panose="020B0604030504040204" pitchFamily="34" charset="0"/>
              </a:rPr>
              <a:t>2.5% every year over 20 years</a:t>
            </a:r>
          </a:p>
        </p:txBody>
      </p:sp>
      <p:grpSp>
        <p:nvGrpSpPr>
          <p:cNvPr id="46090" name="Group 19">
            <a:extLst>
              <a:ext uri="{FF2B5EF4-FFF2-40B4-BE49-F238E27FC236}">
                <a16:creationId xmlns:a16="http://schemas.microsoft.com/office/drawing/2014/main" id="{EC2AD2A5-FF0F-7657-FFFD-3AAB47AA4A3E}"/>
              </a:ext>
            </a:extLst>
          </p:cNvPr>
          <p:cNvGrpSpPr>
            <a:grpSpLocks/>
          </p:cNvGrpSpPr>
          <p:nvPr/>
        </p:nvGrpSpPr>
        <p:grpSpPr bwMode="auto">
          <a:xfrm>
            <a:off x="293687" y="1528762"/>
            <a:ext cx="3660267" cy="1541833"/>
            <a:chOff x="1962" y="1601"/>
            <a:chExt cx="1674" cy="1200"/>
          </a:xfrm>
          <a:solidFill>
            <a:schemeClr val="accent4">
              <a:lumMod val="40000"/>
              <a:lumOff val="60000"/>
            </a:schemeClr>
          </a:solidFill>
        </p:grpSpPr>
        <p:sp>
          <p:nvSpPr>
            <p:cNvPr id="46098" name="Rectangle 20">
              <a:extLst>
                <a:ext uri="{FF2B5EF4-FFF2-40B4-BE49-F238E27FC236}">
                  <a16:creationId xmlns:a16="http://schemas.microsoft.com/office/drawing/2014/main" id="{13D6CBB5-2B1C-EE30-7A4D-FF4417D3D284}"/>
                </a:ext>
              </a:extLst>
            </p:cNvPr>
            <p:cNvSpPr>
              <a:spLocks noChangeArrowheads="1"/>
            </p:cNvSpPr>
            <p:nvPr/>
          </p:nvSpPr>
          <p:spPr bwMode="auto">
            <a:xfrm>
              <a:off x="1962" y="1601"/>
              <a:ext cx="1674" cy="1200"/>
            </a:xfrm>
            <a:prstGeom prst="rect">
              <a:avLst/>
            </a:prstGeom>
            <a:grpFill/>
            <a:ln>
              <a:noFill/>
            </a:ln>
            <a:effectLst>
              <a:outerShdw dist="50800" dir="5400000" algn="ctr" rotWithShape="0">
                <a:schemeClr val="folHlink"/>
              </a:outerShdw>
            </a:effectLst>
          </p:spPr>
          <p:txBody>
            <a:bodyPr wrap="none" anchor="ctr"/>
            <a:lstStyle/>
            <a:p>
              <a:pPr eaLnBrk="1" hangingPunct="1">
                <a:defRPr/>
              </a:pPr>
              <a:endParaRPr lang="en-US" dirty="0"/>
            </a:p>
          </p:txBody>
        </p:sp>
        <p:sp>
          <p:nvSpPr>
            <p:cNvPr id="48147" name="WordArt 21">
              <a:extLst>
                <a:ext uri="{FF2B5EF4-FFF2-40B4-BE49-F238E27FC236}">
                  <a16:creationId xmlns:a16="http://schemas.microsoft.com/office/drawing/2014/main" id="{71E8C306-775A-1CBD-9207-2681BC6E096A}"/>
                </a:ext>
              </a:extLst>
            </p:cNvPr>
            <p:cNvSpPr>
              <a:spLocks noChangeArrowheads="1" noChangeShapeType="1" noTextEdit="1"/>
            </p:cNvSpPr>
            <p:nvPr/>
          </p:nvSpPr>
          <p:spPr bwMode="auto">
            <a:xfrm>
              <a:off x="2007" y="1824"/>
              <a:ext cx="1590" cy="674"/>
            </a:xfrm>
            <a:prstGeom prst="rect">
              <a:avLst/>
            </a:prstGeom>
            <a:grpFill/>
          </p:spPr>
          <p:txBody>
            <a:bodyPr wrap="none" fromWordArt="1">
              <a:prstTxWarp prst="textPlain">
                <a:avLst>
                  <a:gd name="adj" fmla="val 50000"/>
                </a:avLst>
              </a:prstTxWarp>
              <a:scene3d>
                <a:camera prst="legacyPerspectiveRight"/>
                <a:lightRig rig="legacyFlat3" dir="b"/>
              </a:scene3d>
              <a:sp3d extrusionH="100000" prstMaterial="legacyMatte">
                <a:extrusionClr>
                  <a:schemeClr val="folHlink"/>
                </a:extrusionClr>
              </a:sp3d>
            </a:bodyPr>
            <a:lstStyle/>
            <a:p>
              <a:pPr algn="ctr" eaLnBrk="1" hangingPunct="1">
                <a:defRPr/>
              </a:pPr>
              <a:r>
                <a:rPr lang="en-US" sz="3600" b="1" kern="10" dirty="0">
                  <a:ln w="9525">
                    <a:round/>
                    <a:headEnd/>
                    <a:tailEnd/>
                  </a:ln>
                  <a:solidFill>
                    <a:srgbClr val="FFFFFF"/>
                  </a:solidFill>
                  <a:latin typeface="Times New Roman"/>
                  <a:cs typeface="Times New Roman"/>
                </a:rPr>
                <a:t>High</a:t>
              </a:r>
              <a:r>
                <a:rPr lang="en-US" sz="3600" kern="10" dirty="0">
                  <a:ln w="9525">
                    <a:round/>
                    <a:headEnd/>
                    <a:tailEnd/>
                  </a:ln>
                  <a:solidFill>
                    <a:srgbClr val="FFFFFF"/>
                  </a:solidFill>
                  <a:latin typeface="Times New Roman"/>
                  <a:cs typeface="Times New Roman"/>
                </a:rPr>
                <a:t> </a:t>
              </a:r>
              <a:r>
                <a:rPr lang="en-US" sz="3600" b="1" kern="10" dirty="0">
                  <a:ln w="9525">
                    <a:round/>
                    <a:headEnd/>
                    <a:tailEnd/>
                  </a:ln>
                  <a:solidFill>
                    <a:srgbClr val="FFFFFF"/>
                  </a:solidFill>
                  <a:latin typeface="Times New Roman"/>
                  <a:cs typeface="Times New Roman"/>
                </a:rPr>
                <a:t>Three</a:t>
              </a:r>
            </a:p>
          </p:txBody>
        </p:sp>
      </p:grpSp>
      <p:grpSp>
        <p:nvGrpSpPr>
          <p:cNvPr id="46091" name="Group 22">
            <a:extLst>
              <a:ext uri="{FF2B5EF4-FFF2-40B4-BE49-F238E27FC236}">
                <a16:creationId xmlns:a16="http://schemas.microsoft.com/office/drawing/2014/main" id="{20E2A2CC-D737-37EA-C65D-4FF3D6A7BAE2}"/>
              </a:ext>
            </a:extLst>
          </p:cNvPr>
          <p:cNvGrpSpPr>
            <a:grpSpLocks/>
          </p:cNvGrpSpPr>
          <p:nvPr/>
        </p:nvGrpSpPr>
        <p:grpSpPr bwMode="auto">
          <a:xfrm>
            <a:off x="4582865" y="1217612"/>
            <a:ext cx="3494335" cy="2139950"/>
            <a:chOff x="3840" y="1374"/>
            <a:chExt cx="1740" cy="1566"/>
          </a:xfrm>
          <a:solidFill>
            <a:schemeClr val="accent4">
              <a:lumMod val="40000"/>
              <a:lumOff val="60000"/>
            </a:schemeClr>
          </a:solidFill>
        </p:grpSpPr>
        <p:grpSp>
          <p:nvGrpSpPr>
            <p:cNvPr id="46094" name="Group 23">
              <a:extLst>
                <a:ext uri="{FF2B5EF4-FFF2-40B4-BE49-F238E27FC236}">
                  <a16:creationId xmlns:a16="http://schemas.microsoft.com/office/drawing/2014/main" id="{00EB7F40-2A5F-97AD-C7B0-4CBDB9D81989}"/>
                </a:ext>
              </a:extLst>
            </p:cNvPr>
            <p:cNvGrpSpPr>
              <a:grpSpLocks/>
            </p:cNvGrpSpPr>
            <p:nvPr/>
          </p:nvGrpSpPr>
          <p:grpSpPr bwMode="auto">
            <a:xfrm>
              <a:off x="3840" y="1374"/>
              <a:ext cx="1740" cy="1566"/>
              <a:chOff x="3840" y="1374"/>
              <a:chExt cx="1740" cy="1566"/>
            </a:xfrm>
            <a:grpFill/>
          </p:grpSpPr>
          <p:sp>
            <p:nvSpPr>
              <p:cNvPr id="46096" name="AutoShape 24">
                <a:extLst>
                  <a:ext uri="{FF2B5EF4-FFF2-40B4-BE49-F238E27FC236}">
                    <a16:creationId xmlns:a16="http://schemas.microsoft.com/office/drawing/2014/main" id="{20A43FC3-6206-A350-80B0-85CBD3F0F089}"/>
                  </a:ext>
                </a:extLst>
              </p:cNvPr>
              <p:cNvSpPr>
                <a:spLocks noChangeArrowheads="1"/>
              </p:cNvSpPr>
              <p:nvPr/>
            </p:nvSpPr>
            <p:spPr bwMode="auto">
              <a:xfrm rot="5400000" flipH="1">
                <a:off x="4500" y="1860"/>
                <a:ext cx="1566" cy="594"/>
              </a:xfrm>
              <a:prstGeom prst="triangle">
                <a:avLst>
                  <a:gd name="adj" fmla="val 50000"/>
                </a:avLst>
              </a:prstGeom>
              <a:grpFill/>
              <a:ln>
                <a:noFill/>
              </a:ln>
              <a:effectLst>
                <a:outerShdw dist="81320" dir="8480412" algn="ctr" rotWithShape="0">
                  <a:schemeClr val="folHlink"/>
                </a:outerShdw>
              </a:effectLst>
            </p:spPr>
            <p:txBody>
              <a:bodyPr wrap="none" anchor="ctr"/>
              <a:lstStyle/>
              <a:p>
                <a:pPr eaLnBrk="1" hangingPunct="1">
                  <a:defRPr/>
                </a:pPr>
                <a:endParaRPr lang="en-US" dirty="0"/>
              </a:p>
            </p:txBody>
          </p:sp>
          <p:sp>
            <p:nvSpPr>
              <p:cNvPr id="46097" name="Rectangle 25">
                <a:extLst>
                  <a:ext uri="{FF2B5EF4-FFF2-40B4-BE49-F238E27FC236}">
                    <a16:creationId xmlns:a16="http://schemas.microsoft.com/office/drawing/2014/main" id="{EEF78244-9EB0-8F6F-4436-C970F0856628}"/>
                  </a:ext>
                </a:extLst>
              </p:cNvPr>
              <p:cNvSpPr>
                <a:spLocks noChangeArrowheads="1"/>
              </p:cNvSpPr>
              <p:nvPr/>
            </p:nvSpPr>
            <p:spPr bwMode="auto">
              <a:xfrm>
                <a:off x="3840" y="1578"/>
                <a:ext cx="1152" cy="1152"/>
              </a:xfrm>
              <a:prstGeom prst="rect">
                <a:avLst/>
              </a:prstGeom>
              <a:grpFill/>
              <a:ln>
                <a:noFill/>
              </a:ln>
              <a:effectLst>
                <a:outerShdw dist="81320" dir="8480412" algn="ctr" rotWithShape="0">
                  <a:schemeClr val="folHlink"/>
                </a:outerShdw>
              </a:effectLst>
            </p:spPr>
            <p:txBody>
              <a:bodyPr wrap="none" anchor="ctr"/>
              <a:lstStyle/>
              <a:p>
                <a:pPr eaLnBrk="1" hangingPunct="1">
                  <a:defRPr/>
                </a:pPr>
                <a:endParaRPr lang="en-US" dirty="0"/>
              </a:p>
            </p:txBody>
          </p:sp>
        </p:grpSp>
        <p:sp>
          <p:nvSpPr>
            <p:cNvPr id="46095" name="WordArt 26">
              <a:extLst>
                <a:ext uri="{FF2B5EF4-FFF2-40B4-BE49-F238E27FC236}">
                  <a16:creationId xmlns:a16="http://schemas.microsoft.com/office/drawing/2014/main" id="{843A3CBD-6917-61E9-F7FF-CEB0F28E6747}"/>
                </a:ext>
              </a:extLst>
            </p:cNvPr>
            <p:cNvSpPr>
              <a:spLocks noChangeArrowheads="1" noChangeShapeType="1" noTextEdit="1"/>
            </p:cNvSpPr>
            <p:nvPr/>
          </p:nvSpPr>
          <p:spPr bwMode="auto">
            <a:xfrm>
              <a:off x="4006" y="1776"/>
              <a:ext cx="1226" cy="655"/>
            </a:xfrm>
            <a:prstGeom prst="rect">
              <a:avLst/>
            </a:prstGeom>
            <a:grpFill/>
            <a:ln>
              <a:solidFill>
                <a:srgbClr val="0070C0"/>
              </a:solidFill>
            </a:ln>
          </p:spPr>
          <p:txBody>
            <a:bodyPr wrap="none" fromWordArt="1">
              <a:prstTxWarp prst="textPlain">
                <a:avLst>
                  <a:gd name="adj" fmla="val 50000"/>
                </a:avLst>
              </a:prstTxWarp>
              <a:scene3d>
                <a:camera prst="legacyObliqueLeft"/>
                <a:lightRig rig="legacyFlat3" dir="b"/>
              </a:scene3d>
              <a:sp3d extrusionH="100000" prstMaterial="legacyMatte">
                <a:extrusionClr>
                  <a:schemeClr val="folHlink"/>
                </a:extrusionClr>
              </a:sp3d>
            </a:bodyPr>
            <a:lstStyle/>
            <a:p>
              <a:pPr algn="ctr" eaLnBrk="1" hangingPunct="1">
                <a:defRPr/>
              </a:pPr>
              <a:r>
                <a:rPr lang="en-US" sz="3600" kern="10" dirty="0">
                  <a:ln w="9525">
                    <a:round/>
                    <a:headEnd/>
                    <a:tailEnd/>
                  </a:ln>
                  <a:solidFill>
                    <a:srgbClr val="FFFFFF"/>
                  </a:solidFill>
                  <a:latin typeface="Times New Roman"/>
                  <a:cs typeface="Times New Roman"/>
                </a:rPr>
                <a:t>BRS</a:t>
              </a:r>
            </a:p>
          </p:txBody>
        </p:sp>
      </p:grpSp>
      <p:sp>
        <p:nvSpPr>
          <p:cNvPr id="35847" name="Line 28">
            <a:extLst>
              <a:ext uri="{FF2B5EF4-FFF2-40B4-BE49-F238E27FC236}">
                <a16:creationId xmlns:a16="http://schemas.microsoft.com/office/drawing/2014/main" id="{021A3859-4F56-85BE-DDAE-309D623E397F}"/>
              </a:ext>
            </a:extLst>
          </p:cNvPr>
          <p:cNvSpPr>
            <a:spLocks noChangeShapeType="1"/>
          </p:cNvSpPr>
          <p:nvPr/>
        </p:nvSpPr>
        <p:spPr bwMode="auto">
          <a:xfrm>
            <a:off x="4194175" y="1854200"/>
            <a:ext cx="0" cy="409575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a:extLst>
              <a:ext uri="{FF2B5EF4-FFF2-40B4-BE49-F238E27FC236}">
                <a16:creationId xmlns:a16="http://schemas.microsoft.com/office/drawing/2014/main" id="{FBB8FC5C-CD0F-7820-53B5-B5EF7D48E5E4}"/>
              </a:ext>
            </a:extLst>
          </p:cNvPr>
          <p:cNvPicPr>
            <a:picLocks noChangeAspect="1"/>
          </p:cNvPicPr>
          <p:nvPr/>
        </p:nvPicPr>
        <p:blipFill>
          <a:blip r:embed="rId3">
            <a:extLst>
              <a:ext uri="{28A0092B-C50C-407E-A947-70E740481C1C}">
                <a14:useLocalDpi xmlns:a14="http://schemas.microsoft.com/office/drawing/2010/main" val="0"/>
              </a:ext>
            </a:extLst>
          </a:blip>
          <a:srcRect l="11667" t="14445" r="27499" b="7037"/>
          <a:stretch>
            <a:fillRect/>
          </a:stretch>
        </p:blipFill>
        <p:spPr bwMode="auto">
          <a:xfrm>
            <a:off x="0" y="109538"/>
            <a:ext cx="9144000" cy="663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C59F2C3-0E8D-4824-891F-27E1F6B836D0}"/>
              </a:ext>
            </a:extLst>
          </p:cNvPr>
          <p:cNvSpPr>
            <a:spLocks noGrp="1" noChangeArrowheads="1"/>
          </p:cNvSpPr>
          <p:nvPr>
            <p:ph type="title"/>
          </p:nvPr>
        </p:nvSpPr>
        <p:spPr>
          <a:xfrm>
            <a:off x="457200" y="152400"/>
            <a:ext cx="7620000" cy="1074738"/>
          </a:xfrm>
        </p:spPr>
        <p:txBody>
          <a:bodyPr/>
          <a:lstStyle/>
          <a:p>
            <a:pPr eaLnBrk="1" hangingPunct="1"/>
            <a:r>
              <a:rPr lang="en-US" altLang="en-US" sz="3600">
                <a:cs typeface="Tahoma" panose="020B0604030504040204" pitchFamily="34" charset="0"/>
              </a:rPr>
              <a:t>Military Retirement Comparisons </a:t>
            </a:r>
          </a:p>
        </p:txBody>
      </p:sp>
      <p:sp>
        <p:nvSpPr>
          <p:cNvPr id="39939" name="Rectangle 3">
            <a:extLst>
              <a:ext uri="{FF2B5EF4-FFF2-40B4-BE49-F238E27FC236}">
                <a16:creationId xmlns:a16="http://schemas.microsoft.com/office/drawing/2014/main" id="{D83C0B47-D17A-CCC1-684E-40C1FF64B411}"/>
              </a:ext>
            </a:extLst>
          </p:cNvPr>
          <p:cNvSpPr>
            <a:spLocks noGrp="1" noChangeArrowheads="1"/>
          </p:cNvSpPr>
          <p:nvPr>
            <p:ph idx="4294967295"/>
          </p:nvPr>
        </p:nvSpPr>
        <p:spPr>
          <a:xfrm>
            <a:off x="838200" y="1336675"/>
            <a:ext cx="7239000" cy="4572000"/>
          </a:xfrm>
        </p:spPr>
        <p:txBody>
          <a:bodyPr/>
          <a:lstStyle/>
          <a:p>
            <a:pPr eaLnBrk="1" hangingPunct="1">
              <a:lnSpc>
                <a:spcPct val="110000"/>
              </a:lnSpc>
              <a:spcBef>
                <a:spcPts val="600"/>
              </a:spcBef>
              <a:buFont typeface="Wingdings" panose="05000000000000000000" pitchFamily="2" charset="2"/>
              <a:buNone/>
            </a:pPr>
            <a:r>
              <a:rPr lang="en-US" altLang="en-US" sz="2200"/>
              <a:t>Years of Service  “Final/High 3” 	“BRS” %	REDUX%</a:t>
            </a:r>
          </a:p>
          <a:p>
            <a:pPr eaLnBrk="1" hangingPunct="1">
              <a:lnSpc>
                <a:spcPct val="110000"/>
              </a:lnSpc>
              <a:spcBef>
                <a:spcPts val="600"/>
              </a:spcBef>
              <a:buFont typeface="Wingdings" panose="05000000000000000000" pitchFamily="2" charset="2"/>
              <a:buNone/>
            </a:pPr>
            <a:r>
              <a:rPr lang="en-US" altLang="en-US" sz="2200"/>
              <a:t>		20			50		40		40</a:t>
            </a:r>
          </a:p>
          <a:p>
            <a:pPr eaLnBrk="1" hangingPunct="1">
              <a:lnSpc>
                <a:spcPct val="110000"/>
              </a:lnSpc>
              <a:spcBef>
                <a:spcPts val="600"/>
              </a:spcBef>
              <a:buFont typeface="Wingdings" panose="05000000000000000000" pitchFamily="2" charset="2"/>
              <a:buNone/>
            </a:pPr>
            <a:r>
              <a:rPr lang="en-US" altLang="en-US" sz="2200"/>
              <a:t>		21			52.5		42		43.5</a:t>
            </a:r>
          </a:p>
          <a:p>
            <a:pPr eaLnBrk="1" hangingPunct="1">
              <a:lnSpc>
                <a:spcPct val="110000"/>
              </a:lnSpc>
              <a:spcBef>
                <a:spcPts val="600"/>
              </a:spcBef>
              <a:buFont typeface="Wingdings" panose="05000000000000000000" pitchFamily="2" charset="2"/>
              <a:buNone/>
            </a:pPr>
            <a:r>
              <a:rPr lang="en-US" altLang="en-US" sz="2200"/>
              <a:t>		22			55		44		47</a:t>
            </a:r>
          </a:p>
          <a:p>
            <a:pPr eaLnBrk="1" hangingPunct="1">
              <a:lnSpc>
                <a:spcPct val="110000"/>
              </a:lnSpc>
              <a:spcBef>
                <a:spcPts val="600"/>
              </a:spcBef>
              <a:buFont typeface="Wingdings" panose="05000000000000000000" pitchFamily="2" charset="2"/>
              <a:buNone/>
            </a:pPr>
            <a:r>
              <a:rPr lang="en-US" altLang="en-US" sz="2200"/>
              <a:t>		23			57.5		46		50.5</a:t>
            </a:r>
          </a:p>
          <a:p>
            <a:pPr eaLnBrk="1" hangingPunct="1">
              <a:lnSpc>
                <a:spcPct val="110000"/>
              </a:lnSpc>
              <a:spcBef>
                <a:spcPts val="600"/>
              </a:spcBef>
              <a:buFont typeface="Wingdings" panose="05000000000000000000" pitchFamily="2" charset="2"/>
              <a:buNone/>
            </a:pPr>
            <a:r>
              <a:rPr lang="en-US" altLang="en-US" sz="2200"/>
              <a:t>		24			60		48		54</a:t>
            </a:r>
          </a:p>
          <a:p>
            <a:pPr eaLnBrk="1" hangingPunct="1">
              <a:lnSpc>
                <a:spcPct val="110000"/>
              </a:lnSpc>
              <a:spcBef>
                <a:spcPts val="600"/>
              </a:spcBef>
              <a:buFont typeface="Wingdings" panose="05000000000000000000" pitchFamily="2" charset="2"/>
              <a:buNone/>
            </a:pPr>
            <a:r>
              <a:rPr lang="en-US" altLang="en-US" sz="2200"/>
              <a:t>		25			62.5 		50		57.5</a:t>
            </a:r>
          </a:p>
          <a:p>
            <a:pPr eaLnBrk="1" hangingPunct="1">
              <a:lnSpc>
                <a:spcPct val="110000"/>
              </a:lnSpc>
              <a:spcBef>
                <a:spcPts val="600"/>
              </a:spcBef>
              <a:buFont typeface="Wingdings" panose="05000000000000000000" pitchFamily="2" charset="2"/>
              <a:buNone/>
            </a:pPr>
            <a:r>
              <a:rPr lang="en-US" altLang="en-US" sz="2200"/>
              <a:t>		30			75		60		75</a:t>
            </a:r>
          </a:p>
          <a:p>
            <a:pPr eaLnBrk="1" hangingPunct="1">
              <a:lnSpc>
                <a:spcPct val="110000"/>
              </a:lnSpc>
              <a:spcBef>
                <a:spcPts val="600"/>
              </a:spcBef>
              <a:buFont typeface="Wingdings" panose="05000000000000000000" pitchFamily="2" charset="2"/>
              <a:buNone/>
            </a:pPr>
            <a:r>
              <a:rPr lang="en-US" altLang="en-US" sz="2200"/>
              <a:t>		35			87.5		70		87.5</a:t>
            </a:r>
          </a:p>
          <a:p>
            <a:pPr eaLnBrk="1" hangingPunct="1">
              <a:lnSpc>
                <a:spcPct val="110000"/>
              </a:lnSpc>
              <a:spcBef>
                <a:spcPts val="600"/>
              </a:spcBef>
              <a:buFont typeface="Wingdings" panose="05000000000000000000" pitchFamily="2" charset="2"/>
              <a:buNone/>
            </a:pPr>
            <a:r>
              <a:rPr lang="en-US" altLang="en-US" sz="2200"/>
              <a:t>		40			100		80		100</a:t>
            </a:r>
          </a:p>
          <a:p>
            <a:pPr eaLnBrk="1" hangingPunct="1">
              <a:lnSpc>
                <a:spcPct val="110000"/>
              </a:lnSpc>
              <a:spcBef>
                <a:spcPts val="600"/>
              </a:spcBef>
              <a:buFont typeface="Wingdings" panose="05000000000000000000" pitchFamily="2" charset="2"/>
              <a:buNone/>
            </a:pPr>
            <a:r>
              <a:rPr lang="en-US" altLang="en-US" sz="2200"/>
              <a:t>		41			102.5	82		102.5</a:t>
            </a:r>
          </a:p>
          <a:p>
            <a:pPr eaLnBrk="1" hangingPunct="1">
              <a:lnSpc>
                <a:spcPct val="110000"/>
              </a:lnSpc>
              <a:spcBef>
                <a:spcPts val="600"/>
              </a:spcBef>
              <a:buFont typeface="Wingdings" panose="05000000000000000000" pitchFamily="2" charset="2"/>
              <a:buNone/>
            </a:pPr>
            <a:r>
              <a:rPr lang="en-US" altLang="en-US" sz="2200"/>
              <a:t>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AD113B6-342A-4947-34ED-2663FA5E0E4D}"/>
              </a:ext>
            </a:extLst>
          </p:cNvPr>
          <p:cNvSpPr>
            <a:spLocks noGrp="1" noChangeArrowheads="1"/>
          </p:cNvSpPr>
          <p:nvPr>
            <p:ph type="title"/>
          </p:nvPr>
        </p:nvSpPr>
        <p:spPr>
          <a:xfrm>
            <a:off x="457200" y="196850"/>
            <a:ext cx="8153400" cy="793750"/>
          </a:xfrm>
        </p:spPr>
        <p:txBody>
          <a:bodyPr/>
          <a:lstStyle/>
          <a:p>
            <a:pPr eaLnBrk="1" hangingPunct="1"/>
            <a:r>
              <a:rPr lang="en-US" altLang="en-US" sz="3600">
                <a:cs typeface="Tahoma" panose="020B0604030504040204" pitchFamily="34" charset="0"/>
              </a:rPr>
              <a:t>Retirement Ceremonies</a:t>
            </a:r>
          </a:p>
        </p:txBody>
      </p:sp>
      <p:sp>
        <p:nvSpPr>
          <p:cNvPr id="41987" name="Rectangle 3">
            <a:extLst>
              <a:ext uri="{FF2B5EF4-FFF2-40B4-BE49-F238E27FC236}">
                <a16:creationId xmlns:a16="http://schemas.microsoft.com/office/drawing/2014/main" id="{A9E44B62-483A-F72E-551F-B0AFC9CA0ADE}"/>
              </a:ext>
            </a:extLst>
          </p:cNvPr>
          <p:cNvSpPr>
            <a:spLocks noGrp="1" noChangeArrowheads="1"/>
          </p:cNvSpPr>
          <p:nvPr>
            <p:ph idx="1"/>
          </p:nvPr>
        </p:nvSpPr>
        <p:spPr>
          <a:xfrm>
            <a:off x="266700" y="1295400"/>
            <a:ext cx="8534400" cy="5251450"/>
          </a:xfrm>
        </p:spPr>
        <p:txBody>
          <a:bodyPr/>
          <a:lstStyle/>
          <a:p>
            <a:pPr eaLnBrk="1" hangingPunct="1">
              <a:spcBef>
                <a:spcPts val="600"/>
              </a:spcBef>
            </a:pPr>
            <a:r>
              <a:rPr lang="en-US" altLang="en-US">
                <a:cs typeface="Tahoma" panose="020B0604030504040204" pitchFamily="34" charset="0"/>
              </a:rPr>
              <a:t>MILPERSMAN 1800-010</a:t>
            </a:r>
          </a:p>
          <a:p>
            <a:pPr eaLnBrk="1" hangingPunct="1">
              <a:spcBef>
                <a:spcPts val="600"/>
              </a:spcBef>
            </a:pPr>
            <a:r>
              <a:rPr lang="en-US" altLang="en-US">
                <a:cs typeface="Tahoma" panose="020B0604030504040204" pitchFamily="34" charset="0"/>
              </a:rPr>
              <a:t>Ceremony:</a:t>
            </a:r>
          </a:p>
          <a:p>
            <a:pPr lvl="1" eaLnBrk="1" hangingPunct="1">
              <a:spcBef>
                <a:spcPts val="600"/>
              </a:spcBef>
            </a:pPr>
            <a:r>
              <a:rPr lang="en-US" altLang="en-US" sz="2400">
                <a:cs typeface="Tahoma" panose="020B0604030504040204" pitchFamily="34" charset="0"/>
              </a:rPr>
              <a:t>Is a Sailor’s choice</a:t>
            </a:r>
          </a:p>
          <a:p>
            <a:pPr lvl="1" eaLnBrk="1" hangingPunct="1">
              <a:spcBef>
                <a:spcPts val="600"/>
              </a:spcBef>
            </a:pPr>
            <a:r>
              <a:rPr lang="en-US" altLang="en-US" sz="2400">
                <a:cs typeface="Tahoma" panose="020B0604030504040204" pitchFamily="34" charset="0"/>
              </a:rPr>
              <a:t>Is sponsored by Sailor’s last permanent duty station</a:t>
            </a:r>
          </a:p>
          <a:p>
            <a:pPr lvl="1" eaLnBrk="1" hangingPunct="1">
              <a:spcBef>
                <a:spcPts val="600"/>
              </a:spcBef>
            </a:pPr>
            <a:r>
              <a:rPr lang="en-US" altLang="en-US" sz="2400">
                <a:cs typeface="Tahoma" panose="020B0604030504040204" pitchFamily="34" charset="0"/>
              </a:rPr>
              <a:t>Is assigned a ceremony coordinator</a:t>
            </a:r>
          </a:p>
          <a:p>
            <a:pPr lvl="1" eaLnBrk="1" hangingPunct="1">
              <a:spcBef>
                <a:spcPts val="600"/>
              </a:spcBef>
            </a:pPr>
            <a:r>
              <a:rPr lang="en-US" altLang="en-US" sz="2400">
                <a:cs typeface="Tahoma" panose="020B0604030504040204" pitchFamily="34" charset="0"/>
              </a:rPr>
              <a:t>Is official and traditional</a:t>
            </a:r>
          </a:p>
          <a:p>
            <a:pPr eaLnBrk="1" hangingPunct="1">
              <a:spcBef>
                <a:spcPts val="600"/>
              </a:spcBef>
            </a:pPr>
            <a:r>
              <a:rPr lang="en-US" altLang="en-US">
                <a:cs typeface="Tahoma" panose="020B0604030504040204" pitchFamily="34" charset="0"/>
              </a:rPr>
              <a:t>CCC responsibilities:</a:t>
            </a:r>
          </a:p>
          <a:p>
            <a:pPr lvl="1" eaLnBrk="1" hangingPunct="1">
              <a:spcBef>
                <a:spcPts val="600"/>
              </a:spcBef>
            </a:pPr>
            <a:r>
              <a:rPr lang="en-US" altLang="en-US" sz="2400">
                <a:cs typeface="Tahoma" panose="020B0604030504040204" pitchFamily="34" charset="0"/>
              </a:rPr>
              <a:t>Make sure all documents are prepared</a:t>
            </a:r>
          </a:p>
          <a:p>
            <a:pPr lvl="1" eaLnBrk="1" hangingPunct="1">
              <a:spcBef>
                <a:spcPts val="600"/>
              </a:spcBef>
            </a:pPr>
            <a:r>
              <a:rPr lang="en-US" altLang="en-US" sz="2400">
                <a:cs typeface="Tahoma" panose="020B0604030504040204" pitchFamily="34" charset="0"/>
              </a:rPr>
              <a:t>Make sure </a:t>
            </a:r>
            <a:r>
              <a:rPr lang="en-US" altLang="en-US" sz="2400" u="sng">
                <a:cs typeface="Tahoma" panose="020B0604030504040204" pitchFamily="34" charset="0"/>
              </a:rPr>
              <a:t>command</a:t>
            </a:r>
            <a:r>
              <a:rPr lang="en-US" altLang="en-US" sz="2400">
                <a:cs typeface="Tahoma" panose="020B0604030504040204" pitchFamily="34" charset="0"/>
              </a:rPr>
              <a:t> issues U.S. flag</a:t>
            </a:r>
          </a:p>
          <a:p>
            <a:pPr lvl="2" eaLnBrk="1" hangingPunct="1">
              <a:spcBef>
                <a:spcPts val="600"/>
              </a:spcBef>
            </a:pPr>
            <a:r>
              <a:rPr lang="en-US" altLang="en-US" sz="2100">
                <a:cs typeface="Tahoma" panose="020B0604030504040204" pitchFamily="34" charset="0"/>
              </a:rPr>
              <a:t>Authorized to use OPTAR funds to procure flags</a:t>
            </a:r>
          </a:p>
          <a:p>
            <a:pPr lvl="1" eaLnBrk="1" hangingPunct="1">
              <a:spcBef>
                <a:spcPts val="600"/>
              </a:spcBef>
            </a:pPr>
            <a:r>
              <a:rPr lang="en-US" altLang="en-US" sz="2400">
                <a:cs typeface="Tahoma" panose="020B0604030504040204" pitchFamily="34" charset="0"/>
              </a:rPr>
              <a:t>Make yourself available to coordinator</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D6BB983-3F4B-C74A-02B3-7DB79D537546}"/>
              </a:ext>
            </a:extLst>
          </p:cNvPr>
          <p:cNvSpPr>
            <a:spLocks noGrp="1"/>
          </p:cNvSpPr>
          <p:nvPr>
            <p:ph type="title"/>
          </p:nvPr>
        </p:nvSpPr>
        <p:spPr>
          <a:xfrm>
            <a:off x="1431925" y="38100"/>
            <a:ext cx="5630863" cy="1325563"/>
          </a:xfrm>
        </p:spPr>
        <p:txBody>
          <a:bodyPr/>
          <a:lstStyle/>
          <a:p>
            <a:pPr eaLnBrk="1" hangingPunct="1"/>
            <a:r>
              <a:rPr lang="en-US" altLang="en-US" sz="3600"/>
              <a:t>Knowledge Check</a:t>
            </a:r>
          </a:p>
        </p:txBody>
      </p:sp>
      <p:sp>
        <p:nvSpPr>
          <p:cNvPr id="3" name="Content Placeholder 2">
            <a:extLst>
              <a:ext uri="{FF2B5EF4-FFF2-40B4-BE49-F238E27FC236}">
                <a16:creationId xmlns:a16="http://schemas.microsoft.com/office/drawing/2014/main" id="{8D0B3FAA-E7CA-21D2-B4DB-B475FC41BEC4}"/>
              </a:ext>
            </a:extLst>
          </p:cNvPr>
          <p:cNvSpPr>
            <a:spLocks noGrp="1"/>
          </p:cNvSpPr>
          <p:nvPr>
            <p:ph idx="1"/>
          </p:nvPr>
        </p:nvSpPr>
        <p:spPr>
          <a:xfrm>
            <a:off x="304800" y="1295400"/>
            <a:ext cx="7886700" cy="5029200"/>
          </a:xfrm>
        </p:spPr>
        <p:txBody>
          <a:bodyPr/>
          <a:lstStyle/>
          <a:p>
            <a:pPr marL="457200" indent="-457200" eaLnBrk="1" hangingPunct="1">
              <a:spcBef>
                <a:spcPts val="1800"/>
              </a:spcBef>
              <a:buFont typeface="Tahoma" panose="020B0604030504040204" pitchFamily="34" charset="0"/>
              <a:buAutoNum type="arabicPeriod"/>
            </a:pPr>
            <a:r>
              <a:rPr lang="en-US" altLang="en-US"/>
              <a:t>What determines a Sailor’s retirement plan?</a:t>
            </a:r>
          </a:p>
          <a:p>
            <a:pPr marL="457200" indent="-457200" eaLnBrk="1" hangingPunct="1">
              <a:spcBef>
                <a:spcPts val="1800"/>
              </a:spcBef>
              <a:buFont typeface="Tahoma" panose="020B0604030504040204" pitchFamily="34" charset="0"/>
              <a:buAutoNum type="arabicPeriod"/>
            </a:pPr>
            <a:r>
              <a:rPr lang="en-US" altLang="en-US"/>
              <a:t>When are Sailors eligible for continuation pay?</a:t>
            </a:r>
          </a:p>
          <a:p>
            <a:pPr marL="457200" indent="-457200" eaLnBrk="1" hangingPunct="1">
              <a:spcBef>
                <a:spcPts val="1800"/>
              </a:spcBef>
              <a:buFont typeface="Tahoma" panose="020B0604030504040204" pitchFamily="34" charset="0"/>
              <a:buAutoNum type="arabicPeriod"/>
            </a:pPr>
            <a:r>
              <a:rPr lang="en-US" altLang="en-US"/>
              <a:t>Which retirement plans are Sailors currently enrolled in?</a:t>
            </a:r>
          </a:p>
          <a:p>
            <a:pPr marL="457200" indent="-457200" eaLnBrk="1" hangingPunct="1">
              <a:spcBef>
                <a:spcPts val="1800"/>
              </a:spcBef>
              <a:buFont typeface="Tahoma" panose="020B0604030504040204" pitchFamily="34" charset="0"/>
              <a:buAutoNum type="arabicPeriod"/>
            </a:pPr>
            <a:r>
              <a:rPr lang="en-US" altLang="en-US"/>
              <a:t>Commands are authorized to use what funding to procure flags for Sailors transferring to the Fleet Reserve or Retired list?</a:t>
            </a:r>
          </a:p>
          <a:p>
            <a:pPr marL="457200" indent="-457200" eaLnBrk="1" hangingPunct="1">
              <a:spcBef>
                <a:spcPts val="1800"/>
              </a:spcBef>
              <a:buFont typeface="Tahoma" panose="020B0604030504040204" pitchFamily="34" charset="0"/>
              <a:buAutoNum type="arabicPeriod"/>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026">
            <a:extLst>
              <a:ext uri="{FF2B5EF4-FFF2-40B4-BE49-F238E27FC236}">
                <a16:creationId xmlns:a16="http://schemas.microsoft.com/office/drawing/2014/main" id="{B3F34C96-E772-309F-5A35-4DBE1D773CA3}"/>
              </a:ext>
            </a:extLst>
          </p:cNvPr>
          <p:cNvSpPr>
            <a:spLocks noGrp="1" noChangeArrowheads="1"/>
          </p:cNvSpPr>
          <p:nvPr>
            <p:ph type="title"/>
          </p:nvPr>
        </p:nvSpPr>
        <p:spPr>
          <a:xfrm>
            <a:off x="585788" y="176213"/>
            <a:ext cx="8229600" cy="1143000"/>
          </a:xfrm>
        </p:spPr>
        <p:txBody>
          <a:bodyPr/>
          <a:lstStyle/>
          <a:p>
            <a:pPr eaLnBrk="1" hangingPunct="1"/>
            <a:r>
              <a:rPr lang="en-US" altLang="en-US" sz="3600">
                <a:cs typeface="Tahoma" panose="020B0604030504040204" pitchFamily="34" charset="0"/>
              </a:rPr>
              <a:t>Enabling Objectives</a:t>
            </a:r>
          </a:p>
        </p:txBody>
      </p:sp>
      <p:sp>
        <p:nvSpPr>
          <p:cNvPr id="5123" name="Rectangle 1027">
            <a:extLst>
              <a:ext uri="{FF2B5EF4-FFF2-40B4-BE49-F238E27FC236}">
                <a16:creationId xmlns:a16="http://schemas.microsoft.com/office/drawing/2014/main" id="{EF783679-4878-0188-A52F-CC3A7DCCF5D9}"/>
              </a:ext>
            </a:extLst>
          </p:cNvPr>
          <p:cNvSpPr>
            <a:spLocks noGrp="1" noChangeArrowheads="1"/>
          </p:cNvSpPr>
          <p:nvPr>
            <p:ph idx="1"/>
          </p:nvPr>
        </p:nvSpPr>
        <p:spPr>
          <a:xfrm>
            <a:off x="381000" y="1219200"/>
            <a:ext cx="8183563" cy="5187950"/>
          </a:xfrm>
        </p:spPr>
        <p:txBody>
          <a:bodyPr/>
          <a:lstStyle/>
          <a:p>
            <a:pPr eaLnBrk="1" hangingPunct="1"/>
            <a:r>
              <a:rPr lang="en-US" altLang="en-US" sz="2000" dirty="0">
                <a:cs typeface="Tahoma" panose="020B0604030504040204" pitchFamily="34" charset="0"/>
              </a:rPr>
              <a:t>STATE the purpose of the Fleet Reserve</a:t>
            </a:r>
          </a:p>
          <a:p>
            <a:pPr eaLnBrk="1" hangingPunct="1"/>
            <a:r>
              <a:rPr lang="en-US" altLang="en-US" sz="2000" dirty="0">
                <a:cs typeface="Tahoma" panose="020B0604030504040204" pitchFamily="34" charset="0"/>
              </a:rPr>
              <a:t>IDENTIFY personnel eligible for Fleet Reserve and retirement</a:t>
            </a:r>
          </a:p>
          <a:p>
            <a:pPr eaLnBrk="1" hangingPunct="1"/>
            <a:r>
              <a:rPr lang="en-US" altLang="en-US" sz="2000" dirty="0">
                <a:cs typeface="Tahoma" panose="020B0604030504040204" pitchFamily="34" charset="0"/>
              </a:rPr>
              <a:t>IDENTIFY the duties credited towards Active Service in the Armed Forces</a:t>
            </a:r>
          </a:p>
          <a:p>
            <a:pPr eaLnBrk="1" hangingPunct="1"/>
            <a:r>
              <a:rPr lang="en-US" altLang="en-US" sz="2000" dirty="0">
                <a:cs typeface="Tahoma" panose="020B0604030504040204" pitchFamily="34" charset="0"/>
              </a:rPr>
              <a:t>IDENTIFY the submission requirements for Fleet Reserve and Retirement requests</a:t>
            </a:r>
          </a:p>
          <a:p>
            <a:pPr eaLnBrk="1" hangingPunct="1"/>
            <a:r>
              <a:rPr lang="en-US" altLang="en-US" sz="2000" dirty="0">
                <a:cs typeface="Tahoma" panose="020B0604030504040204" pitchFamily="34" charset="0"/>
              </a:rPr>
              <a:t>IDENTIFY the non-disability Fleet Reserve retirement procedures</a:t>
            </a:r>
          </a:p>
          <a:p>
            <a:pPr eaLnBrk="1" hangingPunct="1"/>
            <a:r>
              <a:rPr lang="en-US" altLang="en-US" sz="2000" dirty="0">
                <a:cs typeface="Tahoma" panose="020B0604030504040204" pitchFamily="34" charset="0"/>
              </a:rPr>
              <a:t>IDENTIFY transition requirements</a:t>
            </a:r>
          </a:p>
          <a:p>
            <a:pPr eaLnBrk="1" hangingPunct="1"/>
            <a:r>
              <a:rPr lang="en-US" altLang="en-US" sz="2000" dirty="0">
                <a:cs typeface="Tahoma" panose="020B0604030504040204" pitchFamily="34" charset="0"/>
              </a:rPr>
              <a:t>IDENTIFY how the Date Initial Entry Military Service (DIEMS) affects retirement</a:t>
            </a:r>
          </a:p>
          <a:p>
            <a:pPr eaLnBrk="1" hangingPunct="1"/>
            <a:r>
              <a:rPr lang="en-US" altLang="en-US" sz="2000" dirty="0">
                <a:cs typeface="Tahoma" panose="020B0604030504040204" pitchFamily="34" charset="0"/>
              </a:rPr>
              <a:t>LIST the military retirement plans in effect</a:t>
            </a:r>
          </a:p>
          <a:p>
            <a:pPr eaLnBrk="1" hangingPunct="1"/>
            <a:r>
              <a:rPr lang="en-US" altLang="en-US" sz="2000" dirty="0">
                <a:cs typeface="Tahoma" panose="020B0604030504040204" pitchFamily="34" charset="0"/>
              </a:rPr>
              <a:t>IDENTIFY the steps to compute retainer pay </a:t>
            </a:r>
          </a:p>
          <a:p>
            <a:pPr eaLnBrk="1" hangingPunct="1"/>
            <a:r>
              <a:rPr lang="en-US" altLang="en-US" sz="2000" dirty="0">
                <a:cs typeface="Tahoma" panose="020B0604030504040204" pitchFamily="34" charset="0"/>
              </a:rPr>
              <a:t>IDENTIFY the steps for applying for Fleet Reserves and Retirement in NSIPS</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F57CDCB-F25D-F214-66DE-DD8E0351C984}"/>
              </a:ext>
            </a:extLst>
          </p:cNvPr>
          <p:cNvSpPr>
            <a:spLocks noGrp="1" noChangeArrowheads="1"/>
          </p:cNvSpPr>
          <p:nvPr>
            <p:ph type="title"/>
          </p:nvPr>
        </p:nvSpPr>
        <p:spPr>
          <a:xfrm>
            <a:off x="0" y="1676400"/>
            <a:ext cx="9144000" cy="2138363"/>
          </a:xfrm>
        </p:spPr>
        <p:txBody>
          <a:bodyPr/>
          <a:lstStyle/>
          <a:p>
            <a:pPr eaLnBrk="1" hangingPunct="1"/>
            <a:r>
              <a:rPr lang="en-US" altLang="en-US" sz="4000">
                <a:cs typeface="Tahoma" panose="020B0604030504040204" pitchFamily="34" charset="0"/>
              </a:rPr>
              <a:t>Submitting Fleet Reserve/Retirement</a:t>
            </a:r>
            <a:br>
              <a:rPr lang="en-US" altLang="en-US" sz="4000">
                <a:cs typeface="Tahoma" panose="020B0604030504040204" pitchFamily="34" charset="0"/>
              </a:rPr>
            </a:br>
            <a:r>
              <a:rPr lang="en-US" altLang="en-US" sz="4000">
                <a:cs typeface="Tahoma" panose="020B0604030504040204" pitchFamily="34" charset="0"/>
              </a:rPr>
              <a:t>in NSIPS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DEDE6ABD-5143-0FA6-E272-D94623C54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335" t="20358" r="15833" b="8498"/>
          <a:stretch>
            <a:fillRect/>
          </a:stretch>
        </p:blipFill>
        <p:spPr bwMode="auto">
          <a:xfrm>
            <a:off x="76200" y="1371600"/>
            <a:ext cx="89646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485F876E-C15C-2BE9-97EE-038D3F91BF89}"/>
              </a:ext>
            </a:extLst>
          </p:cNvPr>
          <p:cNvSpPr/>
          <p:nvPr/>
        </p:nvSpPr>
        <p:spPr>
          <a:xfrm>
            <a:off x="334963" y="4038600"/>
            <a:ext cx="1143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Oval 4">
            <a:extLst>
              <a:ext uri="{FF2B5EF4-FFF2-40B4-BE49-F238E27FC236}">
                <a16:creationId xmlns:a16="http://schemas.microsoft.com/office/drawing/2014/main" id="{717853B8-74CA-7F78-777E-6F1A92A8C6D8}"/>
              </a:ext>
            </a:extLst>
          </p:cNvPr>
          <p:cNvSpPr/>
          <p:nvPr/>
        </p:nvSpPr>
        <p:spPr>
          <a:xfrm>
            <a:off x="334963" y="3787775"/>
            <a:ext cx="1143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a:extLst>
              <a:ext uri="{FF2B5EF4-FFF2-40B4-BE49-F238E27FC236}">
                <a16:creationId xmlns:a16="http://schemas.microsoft.com/office/drawing/2014/main" id="{BD6171BA-DC3D-FCBD-F6B3-5AAE83941F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49375"/>
            <a:ext cx="89916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01E09CD4-67D1-46AB-D0FB-FADB36DEFD7B}"/>
              </a:ext>
            </a:extLst>
          </p:cNvPr>
          <p:cNvSpPr/>
          <p:nvPr/>
        </p:nvSpPr>
        <p:spPr>
          <a:xfrm>
            <a:off x="5715000" y="3498850"/>
            <a:ext cx="1981200" cy="288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a:extLst>
              <a:ext uri="{FF2B5EF4-FFF2-40B4-BE49-F238E27FC236}">
                <a16:creationId xmlns:a16="http://schemas.microsoft.com/office/drawing/2014/main" id="{EA8B6EA8-FE89-4D66-2494-CC4F78855E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763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E191BB8D-5DDE-F607-1C01-6DB347F0DF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7963" y="533400"/>
            <a:ext cx="36480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354D6118-B8C6-8E71-12C8-A46333F4EF08}"/>
              </a:ext>
            </a:extLst>
          </p:cNvPr>
          <p:cNvSpPr/>
          <p:nvPr/>
        </p:nvSpPr>
        <p:spPr>
          <a:xfrm>
            <a:off x="3184525" y="4822825"/>
            <a:ext cx="2209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F8D97544-2BA5-39EB-7B89-22D46FE7D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333" t="38142" r="14999" b="33694"/>
          <a:stretch>
            <a:fillRect/>
          </a:stretch>
        </p:blipFill>
        <p:spPr bwMode="auto">
          <a:xfrm>
            <a:off x="93663" y="1447800"/>
            <a:ext cx="8966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52075C18-64B1-28DD-A608-C169DBF7380B}"/>
              </a:ext>
            </a:extLst>
          </p:cNvPr>
          <p:cNvSpPr/>
          <p:nvPr/>
        </p:nvSpPr>
        <p:spPr>
          <a:xfrm>
            <a:off x="7637463" y="3836988"/>
            <a:ext cx="1422400" cy="5064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 name="Straight Arrow Connector 6">
            <a:extLst>
              <a:ext uri="{FF2B5EF4-FFF2-40B4-BE49-F238E27FC236}">
                <a16:creationId xmlns:a16="http://schemas.microsoft.com/office/drawing/2014/main" id="{0940981A-F0F9-1123-F83E-50A2FDFFE391}"/>
              </a:ext>
            </a:extLst>
          </p:cNvPr>
          <p:cNvCxnSpPr>
            <a:cxnSpLocks/>
          </p:cNvCxnSpPr>
          <p:nvPr/>
        </p:nvCxnSpPr>
        <p:spPr>
          <a:xfrm flipV="1">
            <a:off x="7637463" y="4494213"/>
            <a:ext cx="279400" cy="116681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40B9CB4B-AFCA-4800-4036-0F98152BC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667" t="20357" r="22501" b="8499"/>
          <a:stretch>
            <a:fillRect/>
          </a:stretch>
        </p:blipFill>
        <p:spPr bwMode="auto">
          <a:xfrm>
            <a:off x="295759" y="724546"/>
            <a:ext cx="7464156"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8C0E10D5-7266-74FE-4612-4B1F22A49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165" t="26285" r="15001" b="12946"/>
          <a:stretch>
            <a:fillRect/>
          </a:stretch>
        </p:blipFill>
        <p:spPr bwMode="auto">
          <a:xfrm>
            <a:off x="65088" y="1371600"/>
            <a:ext cx="90058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27A263DF-D0D1-0B04-3D3F-4494B048DE02}"/>
              </a:ext>
            </a:extLst>
          </p:cNvPr>
          <p:cNvCxnSpPr>
            <a:cxnSpLocks/>
          </p:cNvCxnSpPr>
          <p:nvPr/>
        </p:nvCxnSpPr>
        <p:spPr>
          <a:xfrm flipV="1">
            <a:off x="3962400" y="4876800"/>
            <a:ext cx="0" cy="838200"/>
          </a:xfrm>
          <a:prstGeom prst="straightConnector1">
            <a:avLst/>
          </a:prstGeom>
          <a:ln w="57150">
            <a:tailEnd type="triangle" w="lg" len="me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50313BFA-7685-DAA8-249D-BBD355772FFF}"/>
              </a:ext>
            </a:extLst>
          </p:cNvPr>
          <p:cNvSpPr/>
          <p:nvPr/>
        </p:nvSpPr>
        <p:spPr>
          <a:xfrm>
            <a:off x="65088" y="3352800"/>
            <a:ext cx="8697912" cy="1847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a:extLst>
              <a:ext uri="{FF2B5EF4-FFF2-40B4-BE49-F238E27FC236}">
                <a16:creationId xmlns:a16="http://schemas.microsoft.com/office/drawing/2014/main" id="{678C97D4-C7EC-C559-6620-9EB9FFBCEC22}"/>
              </a:ext>
            </a:extLst>
          </p:cNvPr>
          <p:cNvSpPr/>
          <p:nvPr/>
        </p:nvSpPr>
        <p:spPr>
          <a:xfrm>
            <a:off x="1938338" y="5638800"/>
            <a:ext cx="52578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bg2"/>
                </a:solidFill>
                <a:latin typeface="Times New Roman" panose="02020603050405020304" pitchFamily="18" charset="0"/>
                <a:cs typeface="Times New Roman" panose="02020603050405020304" pitchFamily="18" charset="0"/>
              </a:rPr>
              <a:t>Once you Choose a Request Type the errors/warnings below will change based on type of request as you will see in the following slides.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AFF90851-EB91-2EBB-A1ED-AD7A10A04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00" t="20357" r="19115" b="8499"/>
          <a:stretch>
            <a:fillRect/>
          </a:stretch>
        </p:blipFill>
        <p:spPr bwMode="auto">
          <a:xfrm>
            <a:off x="329533" y="1099740"/>
            <a:ext cx="7489556"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1E8289A5-5465-3BB9-2D1E-814B58438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34" t="20357" r="21666" b="8499"/>
          <a:stretch>
            <a:fillRect/>
          </a:stretch>
        </p:blipFill>
        <p:spPr bwMode="auto">
          <a:xfrm>
            <a:off x="399081" y="864031"/>
            <a:ext cx="7310034"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ADF26DAC-92C4-265E-581E-93D57EB47B43}"/>
              </a:ext>
            </a:extLst>
          </p:cNvPr>
          <p:cNvSpPr>
            <a:spLocks noGrp="1" noChangeArrowheads="1"/>
          </p:cNvSpPr>
          <p:nvPr>
            <p:ph type="title"/>
          </p:nvPr>
        </p:nvSpPr>
        <p:spPr>
          <a:xfrm>
            <a:off x="609600" y="304800"/>
            <a:ext cx="7886700" cy="777875"/>
          </a:xfrm>
        </p:spPr>
        <p:txBody>
          <a:bodyPr/>
          <a:lstStyle/>
          <a:p>
            <a:pPr eaLnBrk="1" hangingPunct="1"/>
            <a:r>
              <a:rPr lang="en-US" altLang="en-US" sz="3600" dirty="0">
                <a:cs typeface="Tahoma" panose="020B0604030504040204" pitchFamily="34" charset="0"/>
              </a:rPr>
              <a:t>References</a:t>
            </a:r>
          </a:p>
        </p:txBody>
      </p:sp>
      <p:sp>
        <p:nvSpPr>
          <p:cNvPr id="5123" name="Rectangle 1027">
            <a:extLst>
              <a:ext uri="{FF2B5EF4-FFF2-40B4-BE49-F238E27FC236}">
                <a16:creationId xmlns:a16="http://schemas.microsoft.com/office/drawing/2014/main" id="{C17B6F22-AA9A-BCD1-1ECB-1522336B8707}"/>
              </a:ext>
            </a:extLst>
          </p:cNvPr>
          <p:cNvSpPr>
            <a:spLocks noGrp="1" noChangeArrowheads="1"/>
          </p:cNvSpPr>
          <p:nvPr>
            <p:ph idx="1"/>
          </p:nvPr>
        </p:nvSpPr>
        <p:spPr>
          <a:xfrm>
            <a:off x="279400" y="1295400"/>
            <a:ext cx="8026400" cy="5653088"/>
          </a:xfrm>
        </p:spPr>
        <p:txBody>
          <a:bodyPr rtlCol="0">
            <a:normAutofit/>
          </a:bodyPr>
          <a:lstStyle/>
          <a:p>
            <a:pPr eaLnBrk="1" fontAlgn="auto" hangingPunct="1">
              <a:spcAft>
                <a:spcPts val="0"/>
              </a:spcAft>
              <a:defRPr/>
            </a:pPr>
            <a:r>
              <a:rPr lang="en-US" altLang="en-US" cap="all" dirty="0">
                <a:solidFill>
                  <a:schemeClr val="accent3"/>
                </a:solidFill>
                <a:ea typeface="Tahoma" panose="020B0604030504040204" pitchFamily="34" charset="0"/>
                <a:cs typeface="Tahoma" panose="020B0604030504040204" pitchFamily="34" charset="0"/>
              </a:rPr>
              <a:t>MILPERSMAN 1810-010, </a:t>
            </a:r>
            <a:r>
              <a:rPr lang="en-US" altLang="en-US" dirty="0">
                <a:solidFill>
                  <a:schemeClr val="accent3"/>
                </a:solidFill>
                <a:ea typeface="Tahoma" panose="020B0604030504040204" pitchFamily="34" charset="0"/>
                <a:cs typeface="Tahoma" panose="020B0604030504040204" pitchFamily="34" charset="0"/>
              </a:rPr>
              <a:t>Voluntary Retirement Of Enlisted Personnel – 30 Or More Years Of Active Service</a:t>
            </a:r>
          </a:p>
          <a:p>
            <a:pPr eaLnBrk="1" fontAlgn="auto" hangingPunct="1">
              <a:spcAft>
                <a:spcPts val="0"/>
              </a:spcAft>
              <a:defRPr/>
            </a:pPr>
            <a:r>
              <a:rPr lang="en-US" altLang="en-US" cap="all" dirty="0">
                <a:solidFill>
                  <a:schemeClr val="accent3"/>
                </a:solidFill>
                <a:ea typeface="Tahoma" panose="020B0604030504040204" pitchFamily="34" charset="0"/>
                <a:cs typeface="Tahoma" panose="020B0604030504040204" pitchFamily="34" charset="0"/>
              </a:rPr>
              <a:t>MILPERSMAN 1830-040, </a:t>
            </a:r>
            <a:r>
              <a:rPr lang="en-US" altLang="en-US" dirty="0">
                <a:solidFill>
                  <a:schemeClr val="accent3"/>
                </a:solidFill>
                <a:ea typeface="Tahoma" panose="020B0604030504040204" pitchFamily="34" charset="0"/>
                <a:cs typeface="Tahoma" panose="020B0604030504040204" pitchFamily="34" charset="0"/>
              </a:rPr>
              <a:t>Transfer To Fleet Reserve And Release From Active Duty – 20 Years</a:t>
            </a:r>
            <a:endParaRPr lang="en-US" altLang="en-US" cap="all" dirty="0">
              <a:solidFill>
                <a:schemeClr val="accent3"/>
              </a:solidFill>
              <a:ea typeface="Tahoma" panose="020B0604030504040204" pitchFamily="34" charset="0"/>
              <a:cs typeface="Tahoma" panose="020B0604030504040204" pitchFamily="34" charset="0"/>
            </a:endParaRPr>
          </a:p>
          <a:p>
            <a:pPr eaLnBrk="1" fontAlgn="auto" hangingPunct="1">
              <a:spcAft>
                <a:spcPts val="0"/>
              </a:spcAft>
              <a:defRPr/>
            </a:pPr>
            <a:r>
              <a:rPr lang="en-US" altLang="en-US" cap="all" dirty="0">
                <a:solidFill>
                  <a:schemeClr val="accent3"/>
                </a:solidFill>
                <a:ea typeface="Tahoma" panose="020B0604030504040204" pitchFamily="34" charset="0"/>
                <a:cs typeface="Tahoma" panose="020B0604030504040204" pitchFamily="34" charset="0"/>
              </a:rPr>
              <a:t>MILPERSMAN 1800-020, </a:t>
            </a:r>
            <a:r>
              <a:rPr lang="en-US" dirty="0"/>
              <a:t>Effective Date Of Retirement, Issuance Of Retirement Orders And Authorization</a:t>
            </a:r>
            <a:endParaRPr lang="en-US" altLang="en-US" cap="all" dirty="0">
              <a:solidFill>
                <a:schemeClr val="accent3"/>
              </a:solidFill>
              <a:ea typeface="Tahoma" panose="020B0604030504040204" pitchFamily="34" charset="0"/>
              <a:cs typeface="Tahoma" panose="020B0604030504040204" pitchFamily="34" charset="0"/>
            </a:endParaRPr>
          </a:p>
          <a:p>
            <a:pPr eaLnBrk="1" fontAlgn="auto" hangingPunct="1">
              <a:spcAft>
                <a:spcPts val="0"/>
              </a:spcAft>
              <a:defRPr/>
            </a:pPr>
            <a:r>
              <a:rPr lang="en-US" altLang="en-US" cap="all" dirty="0">
                <a:solidFill>
                  <a:schemeClr val="accent3"/>
                </a:solidFill>
                <a:ea typeface="Tahoma" panose="020B0604030504040204" pitchFamily="34" charset="0"/>
                <a:cs typeface="Tahoma" panose="020B0604030504040204" pitchFamily="34" charset="0"/>
              </a:rPr>
              <a:t>MILPERSMAN 1810-080, </a:t>
            </a:r>
            <a:r>
              <a:rPr lang="en-US" altLang="en-US" dirty="0">
                <a:solidFill>
                  <a:schemeClr val="accent3"/>
                </a:solidFill>
                <a:ea typeface="Tahoma" panose="020B0604030504040204" pitchFamily="34" charset="0"/>
                <a:cs typeface="Tahoma" panose="020B0604030504040204" pitchFamily="34" charset="0"/>
              </a:rPr>
              <a:t>Enrollment In The Blended Retirement System</a:t>
            </a:r>
          </a:p>
          <a:p>
            <a:pPr eaLnBrk="1" fontAlgn="auto" hangingPunct="1">
              <a:spcAft>
                <a:spcPts val="0"/>
              </a:spcAft>
              <a:defRPr/>
            </a:pPr>
            <a:r>
              <a:rPr lang="en-US" altLang="en-US" dirty="0">
                <a:solidFill>
                  <a:schemeClr val="accent3"/>
                </a:solidFill>
                <a:ea typeface="Tahoma" panose="020B0604030504040204" pitchFamily="34" charset="0"/>
                <a:cs typeface="Tahoma" panose="020B0604030504040204" pitchFamily="34" charset="0"/>
              </a:rPr>
              <a:t>Military Compensation, Retired Pay</a:t>
            </a:r>
            <a:r>
              <a:rPr lang="en-US" altLang="en-US" cap="all" dirty="0">
                <a:solidFill>
                  <a:schemeClr val="accent3"/>
                </a:solidFill>
                <a:ea typeface="Tahoma" panose="020B0604030504040204" pitchFamily="34" charset="0"/>
                <a:cs typeface="Tahoma" panose="020B0604030504040204" pitchFamily="34" charset="0"/>
              </a:rPr>
              <a:t>: </a:t>
            </a:r>
            <a:br>
              <a:rPr lang="en-US" altLang="en-US" cap="all" dirty="0">
                <a:solidFill>
                  <a:schemeClr val="accent3"/>
                </a:solidFill>
                <a:ea typeface="Tahoma" panose="020B0604030504040204" pitchFamily="34" charset="0"/>
                <a:cs typeface="Tahoma" panose="020B0604030504040204" pitchFamily="34" charset="0"/>
              </a:rPr>
            </a:br>
            <a:r>
              <a:rPr lang="en-US" altLang="en-US" dirty="0">
                <a:solidFill>
                  <a:schemeClr val="accent3"/>
                </a:solidFill>
                <a:ea typeface="Tahoma" panose="020B0604030504040204" pitchFamily="34" charset="0"/>
                <a:cs typeface="Tahoma" panose="020B0604030504040204" pitchFamily="34" charset="0"/>
              </a:rPr>
              <a:t>https://militarypay.defense.gov/Pay/Retirement.aspx</a:t>
            </a:r>
          </a:p>
          <a:p>
            <a:pPr eaLnBrk="1" fontAlgn="auto" hangingPunct="1">
              <a:spcAft>
                <a:spcPts val="0"/>
              </a:spcAft>
              <a:defRPr/>
            </a:pPr>
            <a:r>
              <a:rPr lang="en-US" altLang="en-US" dirty="0">
                <a:solidFill>
                  <a:schemeClr val="accent3"/>
                </a:solidFill>
                <a:ea typeface="Tahoma" panose="020B0604030504040204" pitchFamily="34" charset="0"/>
                <a:cs typeface="Tahoma" panose="020B0604030504040204" pitchFamily="34" charset="0"/>
              </a:rPr>
              <a:t>MILPERSMAN 1810-081, </a:t>
            </a:r>
            <a:r>
              <a:rPr lang="en-US" dirty="0"/>
              <a:t>Continuation Pay For Service Members Enrolled In The Blended Retirement System</a:t>
            </a:r>
            <a:endParaRPr lang="en-US" altLang="en-US" dirty="0">
              <a:solidFill>
                <a:schemeClr val="accent3"/>
              </a:solidFill>
              <a:ea typeface="Tahoma" panose="020B0604030504040204" pitchFamily="34" charset="0"/>
              <a:cs typeface="Tahoma" panose="020B0604030504040204" pitchFamily="34" charset="0"/>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a:extLst>
              <a:ext uri="{FF2B5EF4-FFF2-40B4-BE49-F238E27FC236}">
                <a16:creationId xmlns:a16="http://schemas.microsoft.com/office/drawing/2014/main" id="{F7DF6E71-A702-6DEA-51C8-010ECA468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833" t="20357" r="17500" b="8499"/>
          <a:stretch>
            <a:fillRect/>
          </a:stretch>
        </p:blipFill>
        <p:spPr bwMode="auto">
          <a:xfrm>
            <a:off x="334505" y="1402327"/>
            <a:ext cx="7848600" cy="45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a:extLst>
              <a:ext uri="{FF2B5EF4-FFF2-40B4-BE49-F238E27FC236}">
                <a16:creationId xmlns:a16="http://schemas.microsoft.com/office/drawing/2014/main" id="{E0F67266-27A2-9F6D-ABC0-6DEE69436004}"/>
              </a:ext>
            </a:extLst>
          </p:cNvPr>
          <p:cNvSpPr>
            <a:spLocks noGrp="1" noChangeArrowheads="1"/>
          </p:cNvSpPr>
          <p:nvPr>
            <p:ph type="title"/>
          </p:nvPr>
        </p:nvSpPr>
        <p:spPr>
          <a:xfrm>
            <a:off x="628650" y="365125"/>
            <a:ext cx="7886700" cy="1006475"/>
          </a:xfrm>
        </p:spPr>
        <p:txBody>
          <a:bodyPr/>
          <a:lstStyle/>
          <a:p>
            <a:pPr eaLnBrk="1" hangingPunct="1"/>
            <a:r>
              <a:rPr lang="en-US" altLang="en-US" sz="3600">
                <a:cs typeface="Tahoma" panose="020B0604030504040204" pitchFamily="34" charset="0"/>
              </a:rPr>
              <a:t>Cancel or Modify Request</a:t>
            </a:r>
          </a:p>
        </p:txBody>
      </p:sp>
      <p:sp>
        <p:nvSpPr>
          <p:cNvPr id="39939" name="Content Placeholder 4">
            <a:extLst>
              <a:ext uri="{FF2B5EF4-FFF2-40B4-BE49-F238E27FC236}">
                <a16:creationId xmlns:a16="http://schemas.microsoft.com/office/drawing/2014/main" id="{73A0DDEA-6F7E-78F3-2264-894EC2B9C9A6}"/>
              </a:ext>
            </a:extLst>
          </p:cNvPr>
          <p:cNvSpPr>
            <a:spLocks noGrp="1" noChangeArrowheads="1"/>
          </p:cNvSpPr>
          <p:nvPr>
            <p:ph idx="1"/>
          </p:nvPr>
        </p:nvSpPr>
        <p:spPr>
          <a:xfrm>
            <a:off x="457200" y="1600200"/>
            <a:ext cx="8001000" cy="4267200"/>
          </a:xfrm>
        </p:spPr>
        <p:txBody>
          <a:bodyPr rtlCol="0">
            <a:normAutofit/>
          </a:bodyPr>
          <a:lstStyle/>
          <a:p>
            <a:pPr eaLnBrk="1" hangingPunct="1">
              <a:defRPr/>
            </a:pPr>
            <a:r>
              <a:rPr lang="en-US" altLang="en-US" sz="2000" dirty="0">
                <a:ea typeface="Tahoma" panose="020B0604030504040204" pitchFamily="34" charset="0"/>
                <a:cs typeface="Tahoma" panose="020B0604030504040204" pitchFamily="34" charset="0"/>
              </a:rPr>
              <a:t>To cancel or modify a previously approved request processed in NSIPS RnS, the member will access the request and select either "modify" or "cancel" and reroute accordingly. </a:t>
            </a:r>
          </a:p>
          <a:p>
            <a:pPr marL="0" indent="0" eaLnBrk="1" hangingPunct="1">
              <a:buFont typeface="Wingdings" panose="05000000000000000000" pitchFamily="2" charset="2"/>
              <a:buNone/>
              <a:defRPr/>
            </a:pPr>
            <a:endParaRPr lang="en-US" altLang="en-US" sz="2000" dirty="0">
              <a:ea typeface="Tahoma" panose="020B0604030504040204" pitchFamily="34" charset="0"/>
              <a:cs typeface="Tahoma" panose="020B0604030504040204" pitchFamily="34" charset="0"/>
            </a:endParaRPr>
          </a:p>
          <a:p>
            <a:pPr eaLnBrk="1" hangingPunct="1">
              <a:defRPr/>
            </a:pPr>
            <a:r>
              <a:rPr lang="en-US" altLang="en-US" sz="2000" dirty="0">
                <a:ea typeface="Tahoma" panose="020B0604030504040204" pitchFamily="34" charset="0"/>
                <a:cs typeface="Tahoma" panose="020B0604030504040204" pitchFamily="34" charset="0"/>
              </a:rPr>
              <a:t>To cancel or modify a previously approved request processed through NSIPS CIMS, CCCs should email an approved/signed Personnel Action Request (1306/7) to Enlisted_Active_Duty_Retirements@navy.mil for processing.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6ABC0B62-466F-4294-DC46-77ABF5B7F15F}"/>
              </a:ext>
            </a:extLst>
          </p:cNvPr>
          <p:cNvSpPr>
            <a:spLocks noGrp="1"/>
          </p:cNvSpPr>
          <p:nvPr>
            <p:ph type="title"/>
          </p:nvPr>
        </p:nvSpPr>
        <p:spPr>
          <a:xfrm>
            <a:off x="1571625" y="215900"/>
            <a:ext cx="5630863" cy="1325563"/>
          </a:xfrm>
        </p:spPr>
        <p:txBody>
          <a:bodyPr/>
          <a:lstStyle/>
          <a:p>
            <a:r>
              <a:rPr lang="en-US" altLang="en-US"/>
              <a:t>Summary and Review</a:t>
            </a:r>
          </a:p>
        </p:txBody>
      </p:sp>
      <p:sp>
        <p:nvSpPr>
          <p:cNvPr id="70659" name="Content Placeholder 2">
            <a:extLst>
              <a:ext uri="{FF2B5EF4-FFF2-40B4-BE49-F238E27FC236}">
                <a16:creationId xmlns:a16="http://schemas.microsoft.com/office/drawing/2014/main" id="{562A7CC4-9B24-97A4-6BEE-DAB87F0CEACB}"/>
              </a:ext>
            </a:extLst>
          </p:cNvPr>
          <p:cNvSpPr>
            <a:spLocks noGrp="1"/>
          </p:cNvSpPr>
          <p:nvPr>
            <p:ph idx="1"/>
          </p:nvPr>
        </p:nvSpPr>
        <p:spPr>
          <a:xfrm>
            <a:off x="442913" y="1219200"/>
            <a:ext cx="7886700" cy="4100513"/>
          </a:xfrm>
        </p:spPr>
        <p:txBody>
          <a:bodyPr/>
          <a:lstStyle/>
          <a:p>
            <a:r>
              <a:rPr lang="en-US" altLang="en-US" dirty="0"/>
              <a:t> In this lesson we discussed:</a:t>
            </a:r>
          </a:p>
          <a:p>
            <a:pPr lvl="1"/>
            <a:r>
              <a:rPr lang="en-US" altLang="en-US" sz="2200" dirty="0"/>
              <a:t>Fleet Reserve and retirement purpose and eligibility</a:t>
            </a:r>
            <a:endParaRPr lang="en-US" altLang="en-US" sz="2200" dirty="0">
              <a:ea typeface="Tahoma"/>
              <a:cs typeface="Tahoma"/>
            </a:endParaRPr>
          </a:p>
          <a:p>
            <a:pPr lvl="1"/>
            <a:r>
              <a:rPr lang="en-US" altLang="en-US" sz="2200" dirty="0"/>
              <a:t>Creditable service</a:t>
            </a:r>
            <a:endParaRPr lang="en-US" altLang="en-US" sz="2200" dirty="0">
              <a:ea typeface="Tahoma"/>
              <a:cs typeface="Tahoma"/>
            </a:endParaRPr>
          </a:p>
          <a:p>
            <a:pPr lvl="1"/>
            <a:r>
              <a:rPr lang="en-US" altLang="en-US" sz="2200" dirty="0"/>
              <a:t>Submission of Fleet Reserve/Retirement request</a:t>
            </a:r>
            <a:endParaRPr lang="en-US" altLang="en-US" sz="2200" dirty="0">
              <a:ea typeface="Tahoma"/>
              <a:cs typeface="Tahoma"/>
            </a:endParaRPr>
          </a:p>
          <a:p>
            <a:pPr lvl="1"/>
            <a:r>
              <a:rPr lang="en-US" altLang="en-US" sz="2200" dirty="0"/>
              <a:t>Non-disability Fleet Reserve retirement procedures.</a:t>
            </a:r>
            <a:endParaRPr lang="en-US" altLang="en-US" sz="2200" dirty="0">
              <a:ea typeface="Tahoma"/>
              <a:cs typeface="Tahoma"/>
            </a:endParaRPr>
          </a:p>
          <a:p>
            <a:pPr lvl="1"/>
            <a:r>
              <a:rPr lang="en-US" altLang="en-US" sz="2200" dirty="0"/>
              <a:t>LIST the factors affecting retirement pay.</a:t>
            </a:r>
            <a:endParaRPr lang="en-US" altLang="en-US" sz="2200" dirty="0">
              <a:ea typeface="Tahoma"/>
              <a:cs typeface="Tahoma"/>
            </a:endParaRPr>
          </a:p>
          <a:p>
            <a:pPr lvl="1"/>
            <a:r>
              <a:rPr lang="en-US" altLang="en-US" sz="2200" dirty="0"/>
              <a:t>DIEMS </a:t>
            </a:r>
            <a:r>
              <a:rPr lang="en-US" altLang="en-US" sz="2200"/>
              <a:t>effects</a:t>
            </a:r>
            <a:r>
              <a:rPr lang="en-US" altLang="en-US" sz="2200" dirty="0"/>
              <a:t> on retirement.</a:t>
            </a:r>
            <a:endParaRPr lang="en-US" altLang="en-US" sz="2200" dirty="0">
              <a:ea typeface="Tahoma"/>
              <a:cs typeface="Tahoma"/>
            </a:endParaRPr>
          </a:p>
          <a:p>
            <a:pPr lvl="1"/>
            <a:r>
              <a:rPr lang="en-US" altLang="en-US" sz="2200" dirty="0"/>
              <a:t>Current military retirement plans</a:t>
            </a:r>
            <a:endParaRPr lang="en-US" altLang="en-US" sz="2200" dirty="0">
              <a:ea typeface="Tahoma"/>
              <a:cs typeface="Tahoma"/>
            </a:endParaRPr>
          </a:p>
          <a:p>
            <a:pPr lvl="1"/>
            <a:r>
              <a:rPr lang="en-US" altLang="en-US" sz="2200" dirty="0"/>
              <a:t>Computed retainer pay for the two retirement systems.</a:t>
            </a:r>
            <a:endParaRPr lang="en-US" altLang="en-US" sz="2200" dirty="0">
              <a:ea typeface="Tahoma"/>
              <a:cs typeface="Tahoma"/>
            </a:endParaRPr>
          </a:p>
          <a:p>
            <a:pPr lvl="1"/>
            <a:r>
              <a:rPr lang="en-US" altLang="en-US" sz="2200" dirty="0"/>
              <a:t>TAP requirements.</a:t>
            </a:r>
            <a:endParaRPr lang="en-US" altLang="en-US" sz="2200" dirty="0">
              <a:ea typeface="Tahoma"/>
              <a:cs typeface="Tahoma"/>
            </a:endParaRPr>
          </a:p>
          <a:p>
            <a:endParaRPr lang="en-US" altLang="en-US" sz="2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Content Placeholder 4">
            <a:extLst>
              <a:ext uri="{FF2B5EF4-FFF2-40B4-BE49-F238E27FC236}">
                <a16:creationId xmlns:a16="http://schemas.microsoft.com/office/drawing/2014/main" id="{3F7BDAF9-F8CF-DDD6-D930-B97FBBD67C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43200" y="2971800"/>
            <a:ext cx="3429000" cy="1141413"/>
          </a:xfrm>
        </p:spPr>
      </p:pic>
      <p:sp>
        <p:nvSpPr>
          <p:cNvPr id="2" name="Rectangle 1">
            <a:extLst>
              <a:ext uri="{FF2B5EF4-FFF2-40B4-BE49-F238E27FC236}">
                <a16:creationId xmlns:a16="http://schemas.microsoft.com/office/drawing/2014/main" id="{96D06D16-650C-02F3-B8BE-3E3B4B24F900}"/>
              </a:ext>
            </a:extLst>
          </p:cNvPr>
          <p:cNvSpPr/>
          <p:nvPr/>
        </p:nvSpPr>
        <p:spPr>
          <a:xfrm>
            <a:off x="1219200" y="457200"/>
            <a:ext cx="6202363" cy="646113"/>
          </a:xfrm>
          <a:prstGeom prst="rect">
            <a:avLst/>
          </a:prstGeom>
        </p:spPr>
        <p:txBody>
          <a:bodyPr wrap="none">
            <a:spAutoFit/>
          </a:bodyPr>
          <a:lstStyle/>
          <a:p>
            <a:pPr algn="ctr" eaLnBrk="1" hangingPunct="1">
              <a:spcBef>
                <a:spcPct val="20000"/>
              </a:spcBef>
              <a:buClr>
                <a:srgbClr val="FFFF9B"/>
              </a:buClr>
              <a:buFont typeface="Wingdings" panose="05000000000000000000" pitchFamily="2" charset="2"/>
              <a:buNone/>
              <a:defRPr/>
            </a:pPr>
            <a:r>
              <a:rPr lang="en-US" altLang="en-US" sz="3600" dirty="0">
                <a:latin typeface="+mn-lt"/>
                <a:cs typeface="Tahoma" panose="020B0604030504040204" pitchFamily="34" charset="0"/>
              </a:rPr>
              <a:t>Fleet Reserve and Retirement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026">
            <a:extLst>
              <a:ext uri="{FF2B5EF4-FFF2-40B4-BE49-F238E27FC236}">
                <a16:creationId xmlns:a16="http://schemas.microsoft.com/office/drawing/2014/main" id="{DB54E366-8A39-AC7E-F50A-58B9FF1E587E}"/>
              </a:ext>
            </a:extLst>
          </p:cNvPr>
          <p:cNvSpPr>
            <a:spLocks noGrp="1" noChangeArrowheads="1"/>
          </p:cNvSpPr>
          <p:nvPr>
            <p:ph type="title"/>
          </p:nvPr>
        </p:nvSpPr>
        <p:spPr>
          <a:xfrm>
            <a:off x="615950" y="304800"/>
            <a:ext cx="7886700" cy="777875"/>
          </a:xfrm>
        </p:spPr>
        <p:txBody>
          <a:bodyPr/>
          <a:lstStyle/>
          <a:p>
            <a:pPr eaLnBrk="1" hangingPunct="1"/>
            <a:r>
              <a:rPr lang="en-US" altLang="en-US" sz="3600" dirty="0">
                <a:cs typeface="Tahoma" panose="020B0604030504040204" pitchFamily="34" charset="0"/>
              </a:rPr>
              <a:t>References</a:t>
            </a:r>
          </a:p>
        </p:txBody>
      </p:sp>
      <p:sp>
        <p:nvSpPr>
          <p:cNvPr id="5123" name="Rectangle 1027">
            <a:extLst>
              <a:ext uri="{FF2B5EF4-FFF2-40B4-BE49-F238E27FC236}">
                <a16:creationId xmlns:a16="http://schemas.microsoft.com/office/drawing/2014/main" id="{1F4CC643-C97F-03B7-B02C-FB381C1F1CDB}"/>
              </a:ext>
            </a:extLst>
          </p:cNvPr>
          <p:cNvSpPr>
            <a:spLocks noGrp="1" noChangeArrowheads="1"/>
          </p:cNvSpPr>
          <p:nvPr>
            <p:ph idx="1"/>
          </p:nvPr>
        </p:nvSpPr>
        <p:spPr>
          <a:xfrm>
            <a:off x="444500" y="1371600"/>
            <a:ext cx="8229600" cy="4800600"/>
          </a:xfrm>
        </p:spPr>
        <p:txBody>
          <a:bodyPr rtlCol="0">
            <a:normAutofit/>
          </a:bodyPr>
          <a:lstStyle/>
          <a:p>
            <a:pPr eaLnBrk="1" fontAlgn="auto" hangingPunct="1">
              <a:spcAft>
                <a:spcPts val="0"/>
              </a:spcAft>
              <a:defRPr/>
            </a:pPr>
            <a:r>
              <a:rPr lang="en-US" altLang="en-US" dirty="0">
                <a:solidFill>
                  <a:schemeClr val="accent3"/>
                </a:solidFill>
                <a:ea typeface="Tahoma" panose="020B0604030504040204" pitchFamily="34" charset="0"/>
                <a:cs typeface="Tahoma" panose="020B0604030504040204" pitchFamily="34" charset="0"/>
              </a:rPr>
              <a:t>Department Of Defense Financial Management Regulation </a:t>
            </a:r>
            <a:r>
              <a:rPr lang="en-US" altLang="en-US" cap="all" dirty="0">
                <a:solidFill>
                  <a:schemeClr val="accent3"/>
                </a:solidFill>
                <a:ea typeface="Tahoma" panose="020B0604030504040204" pitchFamily="34" charset="0"/>
                <a:cs typeface="Tahoma" panose="020B0604030504040204" pitchFamily="34" charset="0"/>
              </a:rPr>
              <a:t>(DoD FMR), V</a:t>
            </a:r>
            <a:r>
              <a:rPr lang="en-US" altLang="en-US" dirty="0">
                <a:solidFill>
                  <a:schemeClr val="accent3"/>
                </a:solidFill>
                <a:ea typeface="Tahoma" panose="020B0604030504040204" pitchFamily="34" charset="0"/>
                <a:cs typeface="Tahoma" panose="020B0604030504040204" pitchFamily="34" charset="0"/>
              </a:rPr>
              <a:t>olume</a:t>
            </a:r>
            <a:r>
              <a:rPr lang="en-US" altLang="en-US" cap="all" dirty="0">
                <a:solidFill>
                  <a:schemeClr val="accent3"/>
                </a:solidFill>
                <a:ea typeface="Tahoma" panose="020B0604030504040204" pitchFamily="34" charset="0"/>
                <a:cs typeface="Tahoma" panose="020B0604030504040204" pitchFamily="34" charset="0"/>
              </a:rPr>
              <a:t> 7B C</a:t>
            </a:r>
            <a:r>
              <a:rPr lang="en-US" altLang="en-US" dirty="0">
                <a:solidFill>
                  <a:schemeClr val="accent3"/>
                </a:solidFill>
                <a:ea typeface="Tahoma" panose="020B0604030504040204" pitchFamily="34" charset="0"/>
                <a:cs typeface="Tahoma" panose="020B0604030504040204" pitchFamily="34" charset="0"/>
              </a:rPr>
              <a:t>hapter </a:t>
            </a:r>
            <a:r>
              <a:rPr lang="en-US" altLang="en-US" cap="all" dirty="0">
                <a:solidFill>
                  <a:schemeClr val="accent3"/>
                </a:solidFill>
                <a:ea typeface="Tahoma" panose="020B0604030504040204" pitchFamily="34" charset="0"/>
                <a:cs typeface="Tahoma" panose="020B0604030504040204" pitchFamily="34" charset="0"/>
              </a:rPr>
              <a:t>1</a:t>
            </a:r>
          </a:p>
          <a:p>
            <a:pPr eaLnBrk="1" fontAlgn="auto" hangingPunct="1">
              <a:spcAft>
                <a:spcPts val="0"/>
              </a:spcAft>
              <a:defRPr/>
            </a:pPr>
            <a:r>
              <a:rPr lang="en-US" altLang="en-US" cap="all" dirty="0">
                <a:solidFill>
                  <a:schemeClr val="accent3"/>
                </a:solidFill>
                <a:ea typeface="Tahoma" panose="020B0604030504040204" pitchFamily="34" charset="0"/>
                <a:cs typeface="Tahoma" panose="020B0604030504040204" pitchFamily="34" charset="0"/>
              </a:rPr>
              <a:t>OPNAVINST 1900.2 (</a:t>
            </a:r>
            <a:r>
              <a:rPr lang="en-US" altLang="en-US" dirty="0">
                <a:solidFill>
                  <a:schemeClr val="accent3"/>
                </a:solidFill>
                <a:ea typeface="Tahoma" panose="020B0604030504040204" pitchFamily="34" charset="0"/>
                <a:cs typeface="Tahoma" panose="020B0604030504040204" pitchFamily="34" charset="0"/>
              </a:rPr>
              <a:t>series</a:t>
            </a:r>
            <a:r>
              <a:rPr lang="en-US" altLang="en-US" cap="all" dirty="0">
                <a:solidFill>
                  <a:schemeClr val="accent3"/>
                </a:solidFill>
                <a:ea typeface="Tahoma" panose="020B0604030504040204" pitchFamily="34" charset="0"/>
                <a:cs typeface="Tahoma" panose="020B0604030504040204" pitchFamily="34" charset="0"/>
              </a:rPr>
              <a:t>), </a:t>
            </a:r>
            <a:r>
              <a:rPr lang="en-US" altLang="en-US" dirty="0">
                <a:solidFill>
                  <a:schemeClr val="accent3"/>
                </a:solidFill>
                <a:ea typeface="Tahoma" panose="020B0604030504040204" pitchFamily="34" charset="0"/>
                <a:cs typeface="Tahoma" panose="020B0604030504040204" pitchFamily="34" charset="0"/>
              </a:rPr>
              <a:t>Transition Assistance Program</a:t>
            </a:r>
          </a:p>
          <a:p>
            <a:pPr eaLnBrk="1" fontAlgn="auto" hangingPunct="1">
              <a:spcAft>
                <a:spcPts val="0"/>
              </a:spcAft>
              <a:defRPr/>
            </a:pPr>
            <a:r>
              <a:rPr lang="en-US" altLang="en-US" dirty="0">
                <a:solidFill>
                  <a:schemeClr val="accent3"/>
                </a:solidFill>
                <a:ea typeface="Tahoma" panose="020B0604030504040204" pitchFamily="34" charset="0"/>
                <a:cs typeface="Tahoma" panose="020B0604030504040204" pitchFamily="34" charset="0"/>
              </a:rPr>
              <a:t>MyNavy</a:t>
            </a:r>
            <a:r>
              <a:rPr lang="en-US" altLang="en-US" cap="all" dirty="0">
                <a:solidFill>
                  <a:schemeClr val="accent3"/>
                </a:solidFill>
                <a:ea typeface="Tahoma" panose="020B0604030504040204" pitchFamily="34" charset="0"/>
                <a:cs typeface="Tahoma" panose="020B0604030504040204" pitchFamily="34" charset="0"/>
              </a:rPr>
              <a:t>HR w</a:t>
            </a:r>
            <a:r>
              <a:rPr lang="en-US" altLang="en-US" dirty="0">
                <a:solidFill>
                  <a:schemeClr val="accent3"/>
                </a:solidFill>
                <a:ea typeface="Tahoma" panose="020B0604030504040204" pitchFamily="34" charset="0"/>
                <a:cs typeface="Tahoma" panose="020B0604030504040204" pitchFamily="34" charset="0"/>
              </a:rPr>
              <a:t>ebsite</a:t>
            </a:r>
            <a:r>
              <a:rPr lang="en-US" altLang="en-US" cap="all" dirty="0">
                <a:solidFill>
                  <a:schemeClr val="accent3"/>
                </a:solidFill>
                <a:ea typeface="Tahoma" panose="020B0604030504040204" pitchFamily="34" charset="0"/>
                <a:cs typeface="Tahoma" panose="020B0604030504040204" pitchFamily="34" charset="0"/>
              </a:rPr>
              <a:t>: </a:t>
            </a:r>
            <a:r>
              <a:rPr lang="en-US" dirty="0">
                <a:solidFill>
                  <a:schemeClr val="accent3"/>
                </a:solidFill>
                <a:ea typeface="Tahoma" panose="020B0604030504040204" pitchFamily="34" charset="0"/>
                <a:cs typeface="Tahoma" panose="020B0604030504040204" pitchFamily="34" charset="0"/>
              </a:rPr>
              <a:t>https://www.mynavyhr.navy.mil/career-management/transition/transition-tap/</a:t>
            </a:r>
            <a:endParaRPr lang="en-US" altLang="en-US" dirty="0">
              <a:solidFill>
                <a:schemeClr val="accent3"/>
              </a:solidFill>
              <a:ea typeface="Tahoma" panose="020B0604030504040204" pitchFamily="34" charset="0"/>
              <a:cs typeface="Tahoma" panose="020B0604030504040204" pitchFamily="34" charset="0"/>
            </a:endParaRPr>
          </a:p>
          <a:p>
            <a:pPr eaLnBrk="1" fontAlgn="auto" hangingPunct="1">
              <a:spcAft>
                <a:spcPts val="0"/>
              </a:spcAft>
              <a:defRPr/>
            </a:pPr>
            <a:r>
              <a:rPr lang="en-US" altLang="en-US" cap="all" dirty="0">
                <a:solidFill>
                  <a:schemeClr val="accent3"/>
                </a:solidFill>
                <a:ea typeface="Tahoma" panose="020B0604030504040204" pitchFamily="34" charset="0"/>
                <a:cs typeface="Tahoma" panose="020B0604030504040204" pitchFamily="34" charset="0"/>
              </a:rPr>
              <a:t>NAVADMIN 273/17, </a:t>
            </a:r>
            <a:r>
              <a:rPr lang="en-US" altLang="en-US" dirty="0">
                <a:solidFill>
                  <a:schemeClr val="accent3"/>
                </a:solidFill>
                <a:ea typeface="Tahoma" panose="020B0604030504040204" pitchFamily="34" charset="0"/>
                <a:cs typeface="Tahoma" panose="020B0604030504040204" pitchFamily="34" charset="0"/>
              </a:rPr>
              <a:t>Implementation Of Retirements And Separations Functionality Within NSIPS</a:t>
            </a:r>
          </a:p>
          <a:p>
            <a:pPr eaLnBrk="1" fontAlgn="auto" hangingPunct="1">
              <a:spcAft>
                <a:spcPts val="0"/>
              </a:spcAft>
              <a:defRPr/>
            </a:pPr>
            <a:r>
              <a:rPr lang="en-US" altLang="en-US" cap="all" dirty="0">
                <a:solidFill>
                  <a:schemeClr val="accent3"/>
                </a:solidFill>
                <a:ea typeface="Tahoma" panose="020B0604030504040204" pitchFamily="34" charset="0"/>
                <a:cs typeface="Tahoma" panose="020B0604030504040204" pitchFamily="34" charset="0"/>
              </a:rPr>
              <a:t>10 USC 8326 (</a:t>
            </a:r>
            <a:r>
              <a:rPr lang="en-US" altLang="en-US" dirty="0">
                <a:solidFill>
                  <a:schemeClr val="accent3"/>
                </a:solidFill>
                <a:ea typeface="Tahoma" panose="020B0604030504040204" pitchFamily="34" charset="0"/>
                <a:cs typeface="Tahoma" panose="020B0604030504040204" pitchFamily="34" charset="0"/>
              </a:rPr>
              <a:t>30 Year Retirement)</a:t>
            </a:r>
          </a:p>
          <a:p>
            <a:pPr eaLnBrk="1" fontAlgn="auto" hangingPunct="1">
              <a:spcAft>
                <a:spcPts val="0"/>
              </a:spcAft>
              <a:defRPr/>
            </a:pPr>
            <a:r>
              <a:rPr lang="en-US" altLang="en-US" cap="all" dirty="0">
                <a:solidFill>
                  <a:schemeClr val="accent3"/>
                </a:solidFill>
                <a:ea typeface="Tahoma" panose="020B0604030504040204" pitchFamily="34" charset="0"/>
                <a:cs typeface="Tahoma" panose="020B0604030504040204" pitchFamily="34" charset="0"/>
              </a:rPr>
              <a:t>10 USC 8330 (</a:t>
            </a:r>
            <a:r>
              <a:rPr lang="en-US" altLang="en-US" dirty="0">
                <a:solidFill>
                  <a:schemeClr val="accent3"/>
                </a:solidFill>
                <a:ea typeface="Tahoma" panose="020B0604030504040204" pitchFamily="34" charset="0"/>
                <a:cs typeface="Tahoma" panose="020B0604030504040204" pitchFamily="34" charset="0"/>
              </a:rPr>
              <a:t>Fleet Reserve)</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026">
            <a:extLst>
              <a:ext uri="{FF2B5EF4-FFF2-40B4-BE49-F238E27FC236}">
                <a16:creationId xmlns:a16="http://schemas.microsoft.com/office/drawing/2014/main" id="{4360DD83-28F6-1979-0243-874B08CC5975}"/>
              </a:ext>
            </a:extLst>
          </p:cNvPr>
          <p:cNvSpPr>
            <a:spLocks noGrp="1" noChangeArrowheads="1"/>
          </p:cNvSpPr>
          <p:nvPr>
            <p:ph type="title"/>
          </p:nvPr>
        </p:nvSpPr>
        <p:spPr>
          <a:xfrm>
            <a:off x="334963" y="304800"/>
            <a:ext cx="7924800" cy="654050"/>
          </a:xfrm>
        </p:spPr>
        <p:txBody>
          <a:bodyPr/>
          <a:lstStyle/>
          <a:p>
            <a:pPr eaLnBrk="1" hangingPunct="1"/>
            <a:r>
              <a:rPr lang="en-US" altLang="en-US" sz="3600" dirty="0">
                <a:cs typeface="Tahoma" panose="020B0604030504040204" pitchFamily="34" charset="0"/>
              </a:rPr>
              <a:t>Fleet Reserve (FLTRES)</a:t>
            </a:r>
          </a:p>
        </p:txBody>
      </p:sp>
      <p:sp>
        <p:nvSpPr>
          <p:cNvPr id="11267" name="Rectangle 1027">
            <a:extLst>
              <a:ext uri="{FF2B5EF4-FFF2-40B4-BE49-F238E27FC236}">
                <a16:creationId xmlns:a16="http://schemas.microsoft.com/office/drawing/2014/main" id="{A6BAA79F-1CC2-F9A2-6C44-8E0939CA15CA}"/>
              </a:ext>
            </a:extLst>
          </p:cNvPr>
          <p:cNvSpPr>
            <a:spLocks noGrp="1" noChangeArrowheads="1"/>
          </p:cNvSpPr>
          <p:nvPr>
            <p:ph idx="1"/>
          </p:nvPr>
        </p:nvSpPr>
        <p:spPr>
          <a:xfrm>
            <a:off x="334963" y="1219200"/>
            <a:ext cx="8229600" cy="5334000"/>
          </a:xfrm>
        </p:spPr>
        <p:txBody>
          <a:bodyPr/>
          <a:lstStyle/>
          <a:p>
            <a:pPr eaLnBrk="1" hangingPunct="1"/>
            <a:r>
              <a:rPr lang="en-US" altLang="en-US" dirty="0">
                <a:cs typeface="Tahoma" panose="020B0604030504040204" pitchFamily="34" charset="0"/>
              </a:rPr>
              <a:t>Provides an available reserve of experienced former members of the Regular Navy and the Naval Reserve who may be used to fill billets requiring experienced personnel in the initial stages of mobilization during an emergency or in war</a:t>
            </a:r>
          </a:p>
          <a:p>
            <a:pPr eaLnBrk="1" hangingPunct="1"/>
            <a:endParaRPr lang="en-US" altLang="en-US" dirty="0">
              <a:cs typeface="Tahoma" panose="020B0604030504040204" pitchFamily="34" charset="0"/>
            </a:endParaRPr>
          </a:p>
          <a:p>
            <a:pPr eaLnBrk="1" hangingPunct="1"/>
            <a:r>
              <a:rPr lang="en-US" altLang="en-US" dirty="0">
                <a:cs typeface="Tahoma"/>
              </a:rPr>
              <a:t>Consists of military personnel who have completed 20 but less than 30 years of Active Service in the Armed Forces (ASAF)</a:t>
            </a:r>
            <a:endParaRPr lang="en-US" altLang="en-US" dirty="0">
              <a:ea typeface="Tahoma"/>
              <a:cs typeface="Tahoma"/>
            </a:endParaRPr>
          </a:p>
          <a:p>
            <a:pPr eaLnBrk="1" hangingPunct="1"/>
            <a:endParaRPr lang="en-US" altLang="en-US" dirty="0">
              <a:cs typeface="Tahoma" panose="020B0604030504040204" pitchFamily="34" charset="0"/>
            </a:endParaRPr>
          </a:p>
          <a:p>
            <a:pPr eaLnBrk="1" hangingPunct="1"/>
            <a:r>
              <a:rPr lang="en-US" altLang="en-US" dirty="0">
                <a:cs typeface="Tahoma" panose="020B0604030504040204" pitchFamily="34" charset="0"/>
              </a:rPr>
              <a:t>Effective date of Fleet Reserve is the </a:t>
            </a:r>
            <a:r>
              <a:rPr lang="en-US" altLang="en-US" b="1" dirty="0">
                <a:cs typeface="Tahoma" panose="020B0604030504040204" pitchFamily="34" charset="0"/>
              </a:rPr>
              <a:t>last day of the month</a:t>
            </a:r>
            <a:r>
              <a:rPr lang="en-US" altLang="en-US" dirty="0">
                <a:cs typeface="Tahoma" panose="020B0604030504040204" pitchFamily="34" charset="0"/>
              </a:rPr>
              <a:t>, of the month requested after service requirements have been fully met</a:t>
            </a:r>
          </a:p>
          <a:p>
            <a:pPr eaLnBrk="1" hangingPunct="1"/>
            <a:endParaRPr lang="en-US" altLang="en-US" dirty="0">
              <a:cs typeface="Tahoma" panose="020B0604030504040204" pitchFamily="34" charset="0"/>
            </a:endParaRPr>
          </a:p>
          <a:p>
            <a:pPr eaLnBrk="1" hangingPunct="1"/>
            <a:r>
              <a:rPr lang="en-US" altLang="en-US" dirty="0">
                <a:cs typeface="Tahoma" panose="020B0604030504040204" pitchFamily="34" charset="0"/>
              </a:rPr>
              <a:t>Guidance is in MILPERSMAN 1830-040</a:t>
            </a:r>
          </a:p>
          <a:p>
            <a:pPr eaLnBrk="1" hangingPunct="1"/>
            <a:endParaRPr lang="en-US" altLang="en-US" dirty="0">
              <a:cs typeface="Tahoma" panose="020B0604030504040204"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26">
            <a:extLst>
              <a:ext uri="{FF2B5EF4-FFF2-40B4-BE49-F238E27FC236}">
                <a16:creationId xmlns:a16="http://schemas.microsoft.com/office/drawing/2014/main" id="{D035EEBF-5ECD-7016-A786-95AEC372BAF4}"/>
              </a:ext>
            </a:extLst>
          </p:cNvPr>
          <p:cNvSpPr>
            <a:spLocks noGrp="1" noChangeArrowheads="1"/>
          </p:cNvSpPr>
          <p:nvPr>
            <p:ph type="title"/>
          </p:nvPr>
        </p:nvSpPr>
        <p:spPr>
          <a:xfrm>
            <a:off x="436563" y="304800"/>
            <a:ext cx="7924800" cy="654050"/>
          </a:xfrm>
        </p:spPr>
        <p:txBody>
          <a:bodyPr/>
          <a:lstStyle/>
          <a:p>
            <a:pPr eaLnBrk="1" hangingPunct="1"/>
            <a:r>
              <a:rPr lang="en-US" altLang="en-US" sz="3600">
                <a:cs typeface="Tahoma" panose="020B0604030504040204" pitchFamily="34" charset="0"/>
              </a:rPr>
              <a:t>Retirement</a:t>
            </a:r>
          </a:p>
        </p:txBody>
      </p:sp>
      <p:sp>
        <p:nvSpPr>
          <p:cNvPr id="13315" name="Rectangle 1027">
            <a:extLst>
              <a:ext uri="{FF2B5EF4-FFF2-40B4-BE49-F238E27FC236}">
                <a16:creationId xmlns:a16="http://schemas.microsoft.com/office/drawing/2014/main" id="{32B73402-C5A8-5DB8-D6BE-44E35F98E266}"/>
              </a:ext>
            </a:extLst>
          </p:cNvPr>
          <p:cNvSpPr>
            <a:spLocks noGrp="1" noChangeArrowheads="1"/>
          </p:cNvSpPr>
          <p:nvPr>
            <p:ph idx="1"/>
          </p:nvPr>
        </p:nvSpPr>
        <p:spPr>
          <a:xfrm>
            <a:off x="284163" y="1447800"/>
            <a:ext cx="8229600" cy="4267200"/>
          </a:xfrm>
        </p:spPr>
        <p:txBody>
          <a:bodyPr/>
          <a:lstStyle/>
          <a:p>
            <a:pPr eaLnBrk="1" hangingPunct="1"/>
            <a:r>
              <a:rPr lang="en-US" altLang="en-US">
                <a:cs typeface="Tahoma" panose="020B0604030504040204" pitchFamily="34" charset="0"/>
              </a:rPr>
              <a:t>Consists of military personnel who have completed a minimum of 30 years of Active Service in the Armed Forces (ASAF).</a:t>
            </a:r>
          </a:p>
          <a:p>
            <a:pPr eaLnBrk="1" hangingPunct="1"/>
            <a:endParaRPr lang="en-US" altLang="en-US">
              <a:cs typeface="Tahoma" panose="020B0604030504040204" pitchFamily="34" charset="0"/>
            </a:endParaRPr>
          </a:p>
          <a:p>
            <a:pPr eaLnBrk="1" hangingPunct="1"/>
            <a:r>
              <a:rPr lang="en-US" altLang="en-US">
                <a:cs typeface="Tahoma" panose="020B0604030504040204" pitchFamily="34" charset="0"/>
              </a:rPr>
              <a:t>Effective date of retirement is the </a:t>
            </a:r>
            <a:r>
              <a:rPr lang="en-US" altLang="en-US" b="1">
                <a:cs typeface="Tahoma" panose="020B0604030504040204" pitchFamily="34" charset="0"/>
              </a:rPr>
              <a:t>1st day of the month</a:t>
            </a:r>
            <a:r>
              <a:rPr lang="en-US" altLang="en-US">
                <a:cs typeface="Tahoma" panose="020B0604030504040204" pitchFamily="34" charset="0"/>
              </a:rPr>
              <a:t>, after the month in which service requirements have been fully met.</a:t>
            </a:r>
          </a:p>
          <a:p>
            <a:pPr eaLnBrk="1" hangingPunct="1"/>
            <a:endParaRPr lang="en-US" altLang="en-US">
              <a:cs typeface="Tahoma" panose="020B0604030504040204" pitchFamily="34" charset="0"/>
            </a:endParaRPr>
          </a:p>
          <a:p>
            <a:pPr eaLnBrk="1" hangingPunct="1"/>
            <a:r>
              <a:rPr lang="en-US" altLang="en-US">
                <a:cs typeface="Tahoma" panose="020B0604030504040204" pitchFamily="34" charset="0"/>
              </a:rPr>
              <a:t>Guidance is in MILPERSMAN 1810-010</a:t>
            </a:r>
          </a:p>
          <a:p>
            <a:pPr eaLnBrk="1" hangingPunct="1"/>
            <a:endParaRPr lang="en-US" altLang="en-US">
              <a:cs typeface="Tahoma" panose="020B060403050404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925D5AD-F91A-304E-BE30-E36BB892B616}"/>
              </a:ext>
            </a:extLst>
          </p:cNvPr>
          <p:cNvSpPr>
            <a:spLocks noGrp="1" noChangeArrowheads="1"/>
          </p:cNvSpPr>
          <p:nvPr>
            <p:ph type="title"/>
          </p:nvPr>
        </p:nvSpPr>
        <p:spPr>
          <a:xfrm>
            <a:off x="304800" y="228600"/>
            <a:ext cx="7696200" cy="1143000"/>
          </a:xfrm>
        </p:spPr>
        <p:txBody>
          <a:bodyPr/>
          <a:lstStyle/>
          <a:p>
            <a:pPr eaLnBrk="1" hangingPunct="1"/>
            <a:r>
              <a:rPr lang="en-US" altLang="en-US" sz="3600">
                <a:cs typeface="Times New Roman" panose="02020603050405020304" pitchFamily="18" charset="0"/>
              </a:rPr>
              <a:t>Fleet Reserve Eligibility Requirements</a:t>
            </a:r>
          </a:p>
        </p:txBody>
      </p:sp>
      <p:sp>
        <p:nvSpPr>
          <p:cNvPr id="15363" name="Rectangle 3">
            <a:extLst>
              <a:ext uri="{FF2B5EF4-FFF2-40B4-BE49-F238E27FC236}">
                <a16:creationId xmlns:a16="http://schemas.microsoft.com/office/drawing/2014/main" id="{C9EC7432-54B8-1111-6135-B803BD753127}"/>
              </a:ext>
            </a:extLst>
          </p:cNvPr>
          <p:cNvSpPr>
            <a:spLocks noGrp="1" noChangeArrowheads="1"/>
          </p:cNvSpPr>
          <p:nvPr>
            <p:ph idx="1"/>
          </p:nvPr>
        </p:nvSpPr>
        <p:spPr>
          <a:xfrm>
            <a:off x="457200" y="1735138"/>
            <a:ext cx="8305800" cy="4525962"/>
          </a:xfrm>
        </p:spPr>
        <p:txBody>
          <a:bodyPr/>
          <a:lstStyle/>
          <a:p>
            <a:pPr eaLnBrk="1" hangingPunct="1"/>
            <a:r>
              <a:rPr lang="en-US" altLang="en-US">
                <a:cs typeface="Times New Roman" panose="02020603050405020304" pitchFamily="18" charset="0"/>
              </a:rPr>
              <a:t>Complete 20 years of credible service (ASAF)</a:t>
            </a:r>
          </a:p>
          <a:p>
            <a:pPr lvl="1" eaLnBrk="1" hangingPunct="1"/>
            <a:r>
              <a:rPr lang="en-US" altLang="en-US">
                <a:cs typeface="Times New Roman" panose="02020603050405020304" pitchFamily="18" charset="0"/>
              </a:rPr>
              <a:t>MILPERSMAN 1830-040/ DOD FMR Volume 7B, Chapter 1</a:t>
            </a:r>
          </a:p>
          <a:p>
            <a:pPr eaLnBrk="1" hangingPunct="1"/>
            <a:endParaRPr lang="en-US" altLang="en-US">
              <a:cs typeface="Times New Roman" panose="02020603050405020304" pitchFamily="18" charset="0"/>
            </a:endParaRPr>
          </a:p>
          <a:p>
            <a:pPr eaLnBrk="1" hangingPunct="1"/>
            <a:r>
              <a:rPr lang="en-US" altLang="en-US">
                <a:cs typeface="Times New Roman" panose="02020603050405020304" pitchFamily="18" charset="0"/>
              </a:rPr>
              <a:t>Complete current assignment or DOD tour</a:t>
            </a:r>
          </a:p>
          <a:p>
            <a:pPr eaLnBrk="1" hangingPunct="1"/>
            <a:endParaRPr lang="en-US" altLang="en-US">
              <a:cs typeface="Times New Roman" panose="02020603050405020304" pitchFamily="18" charset="0"/>
            </a:endParaRPr>
          </a:p>
          <a:p>
            <a:pPr eaLnBrk="1" hangingPunct="1"/>
            <a:r>
              <a:rPr lang="en-US" altLang="en-US">
                <a:cs typeface="Times New Roman" panose="02020603050405020304" pitchFamily="18" charset="0"/>
              </a:rPr>
              <a:t>E-7/8/9 must serve 2 years in present paygrade</a:t>
            </a:r>
          </a:p>
          <a:p>
            <a:pPr eaLnBrk="1" hangingPunct="1"/>
            <a:endParaRPr lang="en-US" altLang="en-US">
              <a:cs typeface="Times New Roman" panose="02020603050405020304" pitchFamily="18" charset="0"/>
            </a:endParaRPr>
          </a:p>
          <a:p>
            <a:pPr eaLnBrk="1" hangingPunct="1"/>
            <a:r>
              <a:rPr lang="en-US" altLang="en-US">
                <a:cs typeface="Times New Roman" panose="02020603050405020304" pitchFamily="18" charset="0"/>
              </a:rPr>
              <a:t>Those in HYT zone can compete for advancement (verify HYT with current MPM and NAVADMINs)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6B5EC82-4845-4579-2F25-ACB2536DCAF2}"/>
              </a:ext>
            </a:extLst>
          </p:cNvPr>
          <p:cNvSpPr>
            <a:spLocks noGrp="1" noChangeArrowheads="1"/>
          </p:cNvSpPr>
          <p:nvPr>
            <p:ph type="title"/>
          </p:nvPr>
        </p:nvSpPr>
        <p:spPr>
          <a:xfrm>
            <a:off x="304800" y="214313"/>
            <a:ext cx="7620000" cy="1079500"/>
          </a:xfrm>
        </p:spPr>
        <p:txBody>
          <a:bodyPr/>
          <a:lstStyle/>
          <a:p>
            <a:pPr eaLnBrk="1" hangingPunct="1"/>
            <a:r>
              <a:rPr lang="en-US" altLang="en-US" sz="3600">
                <a:cs typeface="Tahoma" panose="020B0604030504040204" pitchFamily="34" charset="0"/>
              </a:rPr>
              <a:t>Non-Disability Fleet Reserve Retirement </a:t>
            </a:r>
          </a:p>
        </p:txBody>
      </p:sp>
      <p:sp>
        <p:nvSpPr>
          <p:cNvPr id="17411" name="Rectangle 3">
            <a:extLst>
              <a:ext uri="{FF2B5EF4-FFF2-40B4-BE49-F238E27FC236}">
                <a16:creationId xmlns:a16="http://schemas.microsoft.com/office/drawing/2014/main" id="{3CA77B8F-5057-3033-0F8D-81137A2D3F79}"/>
              </a:ext>
            </a:extLst>
          </p:cNvPr>
          <p:cNvSpPr>
            <a:spLocks noGrp="1" noChangeArrowheads="1"/>
          </p:cNvSpPr>
          <p:nvPr>
            <p:ph idx="1"/>
          </p:nvPr>
        </p:nvSpPr>
        <p:spPr>
          <a:xfrm>
            <a:off x="304800" y="1600200"/>
            <a:ext cx="8305800" cy="4802188"/>
          </a:xfrm>
        </p:spPr>
        <p:txBody>
          <a:bodyPr/>
          <a:lstStyle/>
          <a:p>
            <a:pPr eaLnBrk="1" hangingPunct="1">
              <a:spcBef>
                <a:spcPts val="600"/>
              </a:spcBef>
            </a:pPr>
            <a:r>
              <a:rPr lang="en-US" altLang="en-US" dirty="0">
                <a:cs typeface="Tahoma" panose="020B0604030504040204" pitchFamily="34" charset="0"/>
              </a:rPr>
              <a:t>Retirement from Fleet Reserve is automatic: </a:t>
            </a:r>
          </a:p>
          <a:p>
            <a:pPr lvl="1" eaLnBrk="1" hangingPunct="1">
              <a:spcBef>
                <a:spcPts val="600"/>
              </a:spcBef>
            </a:pPr>
            <a:r>
              <a:rPr lang="en-US" altLang="en-US" dirty="0">
                <a:cs typeface="Tahoma" panose="020B0604030504040204" pitchFamily="34" charset="0"/>
              </a:rPr>
              <a:t>(MILPERSMAN 1820-010)</a:t>
            </a:r>
          </a:p>
          <a:p>
            <a:pPr eaLnBrk="1" hangingPunct="1">
              <a:spcBef>
                <a:spcPts val="600"/>
              </a:spcBef>
            </a:pPr>
            <a:endParaRPr lang="en-US" altLang="en-US" dirty="0">
              <a:cs typeface="Tahoma" panose="020B0604030504040204" pitchFamily="34" charset="0"/>
            </a:endParaRPr>
          </a:p>
          <a:p>
            <a:pPr eaLnBrk="1" hangingPunct="1">
              <a:spcBef>
                <a:spcPts val="600"/>
              </a:spcBef>
            </a:pPr>
            <a:r>
              <a:rPr lang="en-US" altLang="en-US" dirty="0">
                <a:cs typeface="Tahoma" panose="020B0604030504040204" pitchFamily="34" charset="0"/>
              </a:rPr>
              <a:t>Retired List: &gt;30 Years (MILPERSMAN 1800-040):</a:t>
            </a:r>
          </a:p>
          <a:p>
            <a:pPr lvl="1" eaLnBrk="1" hangingPunct="1">
              <a:spcBef>
                <a:spcPts val="600"/>
              </a:spcBef>
            </a:pPr>
            <a:r>
              <a:rPr lang="en-US" altLang="en-US" sz="2400" dirty="0">
                <a:cs typeface="Tahoma" panose="020B0604030504040204" pitchFamily="34" charset="0"/>
              </a:rPr>
              <a:t>Permanent change of status and may only be changed by resignation or discharge approved by the SECNAV, or following a court-martial sentence.</a:t>
            </a:r>
          </a:p>
          <a:p>
            <a:pPr lvl="1" eaLnBrk="1" hangingPunct="1">
              <a:spcBef>
                <a:spcPts val="600"/>
              </a:spcBef>
            </a:pPr>
            <a:endParaRPr lang="en-US" altLang="en-US" sz="2400" dirty="0">
              <a:cs typeface="Tahoma" panose="020B0604030504040204" pitchFamily="34"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83915FE-AEEC-AE59-BDE7-58B2340AA3BF}"/>
              </a:ext>
            </a:extLst>
          </p:cNvPr>
          <p:cNvSpPr>
            <a:spLocks noGrp="1" noChangeArrowheads="1"/>
          </p:cNvSpPr>
          <p:nvPr>
            <p:ph type="title"/>
          </p:nvPr>
        </p:nvSpPr>
        <p:spPr>
          <a:xfrm>
            <a:off x="628650" y="152400"/>
            <a:ext cx="7886700" cy="838200"/>
          </a:xfrm>
        </p:spPr>
        <p:txBody>
          <a:bodyPr/>
          <a:lstStyle/>
          <a:p>
            <a:pPr eaLnBrk="1" hangingPunct="1">
              <a:defRPr/>
            </a:pPr>
            <a:r>
              <a:rPr lang="en-US" altLang="en-US" sz="3600" dirty="0">
                <a:latin typeface="+mn-lt"/>
                <a:cs typeface="Times New Roman" panose="02020603050405020304" pitchFamily="18" charset="0"/>
              </a:rPr>
              <a:t>Requesting Fleet Reserve </a:t>
            </a:r>
          </a:p>
        </p:txBody>
      </p:sp>
      <p:sp>
        <p:nvSpPr>
          <p:cNvPr id="15363" name="Rectangle 3">
            <a:extLst>
              <a:ext uri="{FF2B5EF4-FFF2-40B4-BE49-F238E27FC236}">
                <a16:creationId xmlns:a16="http://schemas.microsoft.com/office/drawing/2014/main" id="{2DC14608-4F70-41AF-BDC7-D183E011D05E}"/>
              </a:ext>
            </a:extLst>
          </p:cNvPr>
          <p:cNvSpPr>
            <a:spLocks noGrp="1" noChangeArrowheads="1"/>
          </p:cNvSpPr>
          <p:nvPr>
            <p:ph idx="1"/>
          </p:nvPr>
        </p:nvSpPr>
        <p:spPr>
          <a:xfrm>
            <a:off x="609600" y="1143000"/>
            <a:ext cx="7848600" cy="5410200"/>
          </a:xfrm>
        </p:spPr>
        <p:txBody>
          <a:bodyPr/>
          <a:lstStyle/>
          <a:p>
            <a:pPr eaLnBrk="1" hangingPunct="1">
              <a:defRPr/>
            </a:pPr>
            <a:r>
              <a:rPr lang="en-US" altLang="en-US" sz="2000" dirty="0">
                <a:cs typeface="Tahoma" panose="020B0604030504040204" pitchFamily="34" charset="0"/>
              </a:rPr>
              <a:t>Requests for Transfer to Fleet Reserve/Retirement:</a:t>
            </a:r>
          </a:p>
          <a:p>
            <a:pPr lvl="1" eaLnBrk="1" hangingPunct="1">
              <a:defRPr/>
            </a:pPr>
            <a:r>
              <a:rPr lang="en-US" altLang="en-US" sz="2000" dirty="0">
                <a:cs typeface="Tahoma" panose="020B0604030504040204" pitchFamily="34" charset="0"/>
              </a:rPr>
              <a:t>Sailor submit request in RnS self service via NSIPS </a:t>
            </a:r>
          </a:p>
          <a:p>
            <a:pPr lvl="1" eaLnBrk="1" hangingPunct="1">
              <a:defRPr/>
            </a:pPr>
            <a:endParaRPr lang="en-US" altLang="en-US" sz="2000" dirty="0">
              <a:cs typeface="Tahoma" panose="020B0604030504040204" pitchFamily="34" charset="0"/>
            </a:endParaRPr>
          </a:p>
          <a:p>
            <a:pPr eaLnBrk="1" hangingPunct="1">
              <a:defRPr/>
            </a:pPr>
            <a:r>
              <a:rPr lang="en-US" sz="2000" dirty="0"/>
              <a:t>Submit requests within the following timelines: </a:t>
            </a:r>
          </a:p>
          <a:p>
            <a:pPr lvl="1" eaLnBrk="1" hangingPunct="1">
              <a:defRPr/>
            </a:pPr>
            <a:r>
              <a:rPr lang="en-US" dirty="0"/>
              <a:t>E-6 and junior: 6–18 months prior to requested date or; </a:t>
            </a:r>
          </a:p>
          <a:p>
            <a:pPr lvl="1" eaLnBrk="1" hangingPunct="1">
              <a:defRPr/>
            </a:pPr>
            <a:r>
              <a:rPr lang="en-US" dirty="0"/>
              <a:t>E-7 and senior: 6-24 months prior to requested date</a:t>
            </a:r>
          </a:p>
          <a:p>
            <a:pPr lvl="1" eaLnBrk="1" hangingPunct="1">
              <a:defRPr/>
            </a:pPr>
            <a:endParaRPr lang="en-US" altLang="en-US" sz="1400" dirty="0">
              <a:cs typeface="Tahoma" panose="020B0604030504040204" pitchFamily="34" charset="0"/>
            </a:endParaRPr>
          </a:p>
          <a:p>
            <a:pPr eaLnBrk="1" hangingPunct="1">
              <a:defRPr/>
            </a:pPr>
            <a:r>
              <a:rPr lang="en-US" altLang="en-US" sz="2000" dirty="0">
                <a:cs typeface="Tahoma" panose="020B0604030504040204" pitchFamily="34" charset="0"/>
              </a:rPr>
              <a:t>Extraordinary Heroism: </a:t>
            </a:r>
          </a:p>
          <a:p>
            <a:pPr lvl="1" eaLnBrk="1" hangingPunct="1">
              <a:defRPr/>
            </a:pPr>
            <a:r>
              <a:rPr lang="en-US" dirty="0"/>
              <a:t>Request entitlement to an additional 10% increase of retainer pay due to the performance of extraordinary heroism that is documented in personal awards i.e. Navy Cross, silver star, or awards with a “V” for valor.</a:t>
            </a:r>
          </a:p>
          <a:p>
            <a:pPr lvl="2" eaLnBrk="1" hangingPunct="1">
              <a:defRPr/>
            </a:pPr>
            <a:endParaRPr lang="en-US" altLang="en-US" sz="1700" dirty="0">
              <a:cs typeface="Tahoma" panose="020B0604030504040204" pitchFamily="34" charset="0"/>
            </a:endParaRPr>
          </a:p>
          <a:p>
            <a:pPr eaLnBrk="1" hangingPunct="1">
              <a:defRPr/>
            </a:pPr>
            <a:r>
              <a:rPr lang="en-US" altLang="en-US" sz="2000" dirty="0">
                <a:cs typeface="Tahoma"/>
              </a:rPr>
              <a:t>Messages from BUPERS 836:</a:t>
            </a:r>
            <a:endParaRPr lang="en-US" altLang="en-US" sz="2000" dirty="0">
              <a:ea typeface="Tahoma"/>
              <a:cs typeface="Tahoma"/>
            </a:endParaRPr>
          </a:p>
          <a:p>
            <a:pPr lvl="1" eaLnBrk="1" hangingPunct="1">
              <a:defRPr/>
            </a:pPr>
            <a:r>
              <a:rPr lang="en-US" altLang="en-US" dirty="0">
                <a:cs typeface="Tahoma" panose="020B0604030504040204" pitchFamily="34" charset="0"/>
              </a:rPr>
              <a:t>Approval will be forwarded NLT 120 days prior to requested date via NSIPS on Member’s Fleet Reserve Request (attachments section).</a:t>
            </a:r>
          </a:p>
        </p:txBody>
      </p:sp>
    </p:spTree>
  </p:cSld>
  <p:clrMapOvr>
    <a:masterClrMapping/>
  </p:clrMapOvr>
  <p:transition spd="slow"/>
</p:sld>
</file>

<file path=ppt/theme/theme1.xml><?xml version="1.0" encoding="utf-8"?>
<a:theme xmlns:a="http://schemas.openxmlformats.org/drawingml/2006/main" name="1_fbts2">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Custom 1">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ts2" id="{61249A60-6EF2-405B-9A8F-25E36BAE43AD}" vid="{0779729B-0038-4331-8F4E-695AD654B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255B2E60AA534F8A31657A2F83B2E5" ma:contentTypeVersion="5" ma:contentTypeDescription="Create a new document." ma:contentTypeScope="" ma:versionID="9f1d7f3fcfa8ed0f840286d8c5654046">
  <xsd:schema xmlns:xsd="http://www.w3.org/2001/XMLSchema" xmlns:xs="http://www.w3.org/2001/XMLSchema" xmlns:p="http://schemas.microsoft.com/office/2006/metadata/properties" xmlns:ns2="988957f4-c619-44e7-9ffa-1e7677450ad0" targetNamespace="http://schemas.microsoft.com/office/2006/metadata/properties" ma:root="true" ma:fieldsID="943c4ece67a961319a9909cdbd46ca8e" ns2:_="">
    <xsd:import namespace="988957f4-c619-44e7-9ffa-1e7677450a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Review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957f4-c619-44e7-9ffa-1e7677450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Reviewedby" ma:index="12" nillable="true" ma:displayName="Reviewed by" ma:format="Dropdown" ma:internalName="Review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viewedby xmlns="988957f4-c619-44e7-9ffa-1e7677450ad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0BEF99-D851-43C0-A3EC-2E214F6CC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957f4-c619-44e7-9ffa-1e7677450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D695A7-AEDA-4C66-9D14-965A40DBE83A}">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988957f4-c619-44e7-9ffa-1e7677450ad0"/>
  </ds:schemaRefs>
</ds:datastoreItem>
</file>

<file path=customXml/itemProps3.xml><?xml version="1.0" encoding="utf-8"?>
<ds:datastoreItem xmlns:ds="http://schemas.openxmlformats.org/officeDocument/2006/customXml" ds:itemID="{45A45F60-7650-42BA-AE96-BEDF6D8D9D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4724</TotalTime>
  <Words>3474</Words>
  <Application>Microsoft Office PowerPoint</Application>
  <PresentationFormat>On-screen Show (4:3)</PresentationFormat>
  <Paragraphs>380</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1_fbts2</vt:lpstr>
      <vt:lpstr>PowerPoint Presentation</vt:lpstr>
      <vt:lpstr>Enabling Objectives</vt:lpstr>
      <vt:lpstr>References</vt:lpstr>
      <vt:lpstr>References</vt:lpstr>
      <vt:lpstr>Fleet Reserve (FLTRES)</vt:lpstr>
      <vt:lpstr>Retirement</vt:lpstr>
      <vt:lpstr>Fleet Reserve Eligibility Requirements</vt:lpstr>
      <vt:lpstr>Non-Disability Fleet Reserve Retirement </vt:lpstr>
      <vt:lpstr>Requesting Fleet Reserve </vt:lpstr>
      <vt:lpstr>PowerPoint Presentation</vt:lpstr>
      <vt:lpstr>Knowledge Check</vt:lpstr>
      <vt:lpstr>PowerPoint Presentation</vt:lpstr>
      <vt:lpstr>Date Initial Entry Military Service (DIEMS)</vt:lpstr>
      <vt:lpstr>Types of Retirement Plans</vt:lpstr>
      <vt:lpstr>Retired Pay</vt:lpstr>
      <vt:lpstr>PowerPoint Presentation</vt:lpstr>
      <vt:lpstr>Military Retirement Comparisons </vt:lpstr>
      <vt:lpstr>Retirement Ceremonies</vt:lpstr>
      <vt:lpstr>Knowledge Check</vt:lpstr>
      <vt:lpstr>Submitting Fleet Reserve/Retirement in NSIPS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Cancel or Modify Request</vt:lpstr>
      <vt:lpstr>Summary and Review</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TOPICS</dc:title>
  <dc:creator>mark.w.rush</dc:creator>
  <cp:lastModifiedBy>Gutierrez, Jennifer Rene PO1 USN NAS LEMOORE CA (USA)</cp:lastModifiedBy>
  <cp:revision>376</cp:revision>
  <cp:lastPrinted>2023-03-24T18:02:37Z</cp:lastPrinted>
  <dcterms:created xsi:type="dcterms:W3CDTF">2010-04-19T20:02:06Z</dcterms:created>
  <dcterms:modified xsi:type="dcterms:W3CDTF">2024-08-27T16:17:27Z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ContentTypeId">
    <vt:lpwstr>0x01010038255B2E60AA534F8A31657A2F83B2E5</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Order">
    <vt:r8>26800</vt:r8>
  </property>
</Properties>
</file>